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302" r:id="rId3"/>
    <p:sldId id="304" r:id="rId4"/>
    <p:sldId id="305" r:id="rId5"/>
    <p:sldId id="306" r:id="rId6"/>
    <p:sldId id="307" r:id="rId7"/>
    <p:sldId id="311" r:id="rId8"/>
    <p:sldId id="309" r:id="rId9"/>
    <p:sldId id="310" r:id="rId10"/>
    <p:sldId id="308" r:id="rId11"/>
    <p:sldId id="274" r:id="rId1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EE6612"/>
    <a:srgbClr val="FF0066"/>
    <a:srgbClr val="0000FF"/>
    <a:srgbClr val="FFFF99"/>
    <a:srgbClr val="FFFF66"/>
    <a:srgbClr val="FFFF00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484" autoAdjust="0"/>
    <p:restoredTop sz="80891" autoAdjust="0"/>
  </p:normalViewPr>
  <p:slideViewPr>
    <p:cSldViewPr>
      <p:cViewPr>
        <p:scale>
          <a:sx n="70" d="100"/>
          <a:sy n="70" d="100"/>
        </p:scale>
        <p:origin x="-133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B196D2F-2D8F-4FD1-96BA-12AD9DC77E62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966F4A-04BB-4A3B-BC27-9CEA9555BC4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="" xmlns:p14="http://schemas.microsoft.com/office/powerpoint/2010/main" val="28731316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966F4A-04BB-4A3B-BC27-9CEA9555BC43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966F4A-04BB-4A3B-BC27-9CEA9555BC43}" type="slidenum">
              <a:rPr lang="zh-CN" altLang="en-US" smtClean="0"/>
              <a:pPr/>
              <a:t>5</a:t>
            </a:fld>
            <a:endParaRPr lang="zh-CN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Font typeface="+mj-lt"/>
              <a:buNone/>
            </a:pPr>
            <a:r>
              <a:rPr lang="zh-CN" altLang="en-US" sz="1000" baseline="0" dirty="0" smtClean="0">
                <a:latin typeface="微软雅黑" pitchFamily="34" charset="-122"/>
                <a:ea typeface="微软雅黑" pitchFamily="34" charset="-122"/>
              </a:rPr>
              <a:t>  </a:t>
            </a:r>
            <a:endParaRPr lang="zh-CN" altLang="en-US" sz="10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966F4A-04BB-4A3B-BC27-9CEA9555BC43}" type="slidenum">
              <a:rPr lang="zh-CN" altLang="en-US" smtClean="0"/>
              <a:pPr/>
              <a:t>11</a:t>
            </a:fld>
            <a:endParaRPr lang="zh-CN" altLang="en-US"/>
          </a:p>
        </p:txBody>
      </p:sp>
    </p:spTree>
    <p:extLst>
      <p:ext uri="{BB962C8B-B14F-4D97-AF65-F5344CB8AC3E}">
        <p14:creationId xmlns="" xmlns:p14="http://schemas.microsoft.com/office/powerpoint/2010/main" val="1573282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  <p:pic>
        <p:nvPicPr>
          <p:cNvPr id="7" name="Picture 2" descr="D:\for light background(first choice)\first page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116" y="1"/>
            <a:ext cx="9145116" cy="6858000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  <p:pic>
        <p:nvPicPr>
          <p:cNvPr id="7" name="Picture 2" descr="D:\for light background(first choice)\inner sheet.png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120" y="-27384"/>
            <a:ext cx="9181632" cy="6885384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C9125D-1578-40E9-99EC-681DF454AEBB}" type="datetimeFigureOut">
              <a:rPr lang="zh-CN" altLang="en-US" smtClean="0"/>
              <a:pPr/>
              <a:t>2013/4/2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6774AD-4290-44F8-924A-E94A17C0AF23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535039"/>
            <a:ext cx="7772400" cy="1470025"/>
          </a:xfrm>
        </p:spPr>
        <p:txBody>
          <a:bodyPr>
            <a:normAutofit/>
          </a:bodyPr>
          <a:lstStyle/>
          <a:p>
            <a:r>
              <a:rPr lang="en-US" altLang="zh-CN" sz="4000" b="1" dirty="0" smtClean="0">
                <a:latin typeface="微软雅黑" pitchFamily="34" charset="-122"/>
                <a:ea typeface="微软雅黑" pitchFamily="34" charset="-122"/>
              </a:rPr>
              <a:t>2013</a:t>
            </a:r>
            <a:r>
              <a:rPr lang="zh-CN" altLang="en-US" sz="4000" b="1" dirty="0" smtClean="0">
                <a:latin typeface="微软雅黑" pitchFamily="34" charset="-122"/>
                <a:ea typeface="微软雅黑" pitchFamily="34" charset="-122"/>
              </a:rPr>
              <a:t>天猫新风尚</a:t>
            </a:r>
            <a:r>
              <a:rPr lang="en-US" altLang="zh-CN" sz="4000" b="1" dirty="0" smtClean="0">
                <a:latin typeface="微软雅黑" pitchFamily="34" charset="-122"/>
                <a:ea typeface="微软雅黑" pitchFamily="34" charset="-122"/>
              </a:rPr>
              <a:t/>
            </a:r>
            <a:br>
              <a:rPr lang="en-US" altLang="zh-CN" sz="4000" b="1" dirty="0" smtClean="0">
                <a:latin typeface="微软雅黑" pitchFamily="34" charset="-122"/>
                <a:ea typeface="微软雅黑" pitchFamily="34" charset="-122"/>
              </a:rPr>
            </a:br>
            <a:r>
              <a:rPr lang="zh-CN" altLang="en-US" sz="4000" b="1" smtClean="0">
                <a:latin typeface="微软雅黑" pitchFamily="34" charset="-122"/>
                <a:ea typeface="微软雅黑" pitchFamily="34" charset="-122"/>
              </a:rPr>
              <a:t>活动评估报告</a:t>
            </a:r>
            <a:endParaRPr lang="zh-CN" altLang="en-US" sz="4000" b="1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5364088" y="4149080"/>
            <a:ext cx="2836912" cy="648072"/>
          </a:xfrm>
        </p:spPr>
        <p:txBody>
          <a:bodyPr>
            <a:normAutofit fontScale="85000" lnSpcReduction="10000"/>
          </a:bodyPr>
          <a:lstStyle/>
          <a:p>
            <a:pPr algn="l"/>
            <a:r>
              <a:rPr lang="zh-CN" altLang="en-US" sz="2000" b="1" dirty="0" smtClean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阿里技术保障部－天猫</a:t>
            </a:r>
            <a:r>
              <a:rPr lang="en-US" altLang="zh-CN" sz="2000" b="1" dirty="0" smtClean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PE</a:t>
            </a:r>
          </a:p>
          <a:p>
            <a:pPr algn="l"/>
            <a:r>
              <a:rPr lang="en-US" altLang="zh-CN" sz="2000" b="1" dirty="0" smtClean="0">
                <a:solidFill>
                  <a:schemeClr val="tx1"/>
                </a:solidFill>
                <a:latin typeface="微软雅黑" pitchFamily="34" charset="-122"/>
                <a:ea typeface="微软雅黑" pitchFamily="34" charset="-122"/>
              </a:rPr>
              <a:t>2013/4/2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支付宝评估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zh-CN" altLang="en-US" b="1" dirty="0" smtClean="0"/>
              <a:t>支付宝创建笔数－天猫：峰值</a:t>
            </a:r>
            <a:r>
              <a:rPr lang="en-US" altLang="zh-CN" b="1" dirty="0" smtClean="0"/>
              <a:t>520</a:t>
            </a:r>
            <a:r>
              <a:rPr lang="zh-CN" altLang="en-US" b="1" dirty="0" smtClean="0"/>
              <a:t>笔</a:t>
            </a:r>
            <a:r>
              <a:rPr lang="en-US" altLang="zh-CN" b="1" dirty="0" smtClean="0"/>
              <a:t>/</a:t>
            </a:r>
            <a:r>
              <a:rPr lang="zh-CN" altLang="en-US" b="1" dirty="0" smtClean="0"/>
              <a:t>秒</a:t>
            </a:r>
            <a:endParaRPr lang="en-US" altLang="zh-CN" b="1" dirty="0" smtClean="0"/>
          </a:p>
          <a:p>
            <a:pPr lvl="1"/>
            <a:r>
              <a:rPr lang="zh-CN" altLang="en-US" sz="1800" dirty="0" smtClean="0"/>
              <a:t>平时峰值</a:t>
            </a:r>
            <a:r>
              <a:rPr lang="en-US" altLang="zh-CN" sz="1800" dirty="0" smtClean="0"/>
              <a:t>400</a:t>
            </a:r>
            <a:r>
              <a:rPr lang="zh-CN" altLang="en-US" sz="1800" dirty="0" smtClean="0"/>
              <a:t>笔</a:t>
            </a:r>
            <a:r>
              <a:rPr lang="en-US" altLang="zh-CN" sz="1800" dirty="0" smtClean="0"/>
              <a:t>/</a:t>
            </a:r>
            <a:r>
              <a:rPr lang="zh-CN" altLang="en-US" sz="1800" dirty="0" smtClean="0"/>
              <a:t>秒（参考</a:t>
            </a:r>
            <a:r>
              <a:rPr lang="en-US" altLang="zh-CN" sz="1800" dirty="0" smtClean="0"/>
              <a:t>3</a:t>
            </a:r>
            <a:r>
              <a:rPr lang="zh-CN" altLang="en-US" sz="1800" dirty="0" smtClean="0"/>
              <a:t>月</a:t>
            </a:r>
            <a:r>
              <a:rPr lang="en-US" altLang="zh-CN" sz="1800" dirty="0" smtClean="0"/>
              <a:t>22</a:t>
            </a:r>
            <a:r>
              <a:rPr lang="zh-CN" altLang="en-US" sz="1800" dirty="0" smtClean="0"/>
              <a:t>日）</a:t>
            </a:r>
            <a:endParaRPr lang="en-US" altLang="zh-CN" sz="1800" dirty="0" smtClean="0"/>
          </a:p>
          <a:p>
            <a:pPr lvl="1"/>
            <a:r>
              <a:rPr lang="zh-CN" altLang="en-US" sz="1800" dirty="0" smtClean="0"/>
              <a:t>活动峰值</a:t>
            </a:r>
            <a:r>
              <a:rPr lang="en-US" altLang="zh-CN" sz="1800" dirty="0" smtClean="0"/>
              <a:t>520</a:t>
            </a:r>
            <a:r>
              <a:rPr lang="zh-CN" altLang="en-US" sz="1800" dirty="0" smtClean="0"/>
              <a:t>笔</a:t>
            </a:r>
            <a:r>
              <a:rPr lang="en-US" altLang="zh-CN" sz="1800" dirty="0" smtClean="0"/>
              <a:t>/</a:t>
            </a:r>
            <a:r>
              <a:rPr lang="zh-CN" altLang="en-US" sz="1800" dirty="0" smtClean="0"/>
              <a:t>秒：峰值按</a:t>
            </a:r>
            <a:r>
              <a:rPr lang="en-US" altLang="zh-CN" sz="1800" dirty="0" smtClean="0"/>
              <a:t>30%</a:t>
            </a:r>
            <a:r>
              <a:rPr lang="zh-CN" altLang="en-US" sz="1800" dirty="0" smtClean="0"/>
              <a:t>增长评估（交易额平均增加</a:t>
            </a:r>
            <a:r>
              <a:rPr lang="en-US" altLang="zh-CN" sz="1800" dirty="0" smtClean="0"/>
              <a:t>20%</a:t>
            </a:r>
            <a:r>
              <a:rPr lang="zh-CN" altLang="en-US" sz="1800" dirty="0" smtClean="0"/>
              <a:t>，峰值增量取</a:t>
            </a:r>
            <a:r>
              <a:rPr lang="en-US" altLang="zh-CN" sz="1800" dirty="0" smtClean="0"/>
              <a:t>1.5</a:t>
            </a:r>
            <a:r>
              <a:rPr lang="zh-CN" altLang="en-US" sz="1800" dirty="0" smtClean="0"/>
              <a:t>倍按</a:t>
            </a:r>
            <a:r>
              <a:rPr lang="en-US" altLang="zh-CN" sz="1800" dirty="0" smtClean="0"/>
              <a:t>30%</a:t>
            </a:r>
            <a:r>
              <a:rPr lang="zh-CN" altLang="en-US" sz="1800" dirty="0" smtClean="0"/>
              <a:t>计算）</a:t>
            </a:r>
            <a:endParaRPr lang="en-US" altLang="zh-CN" sz="1800" dirty="0" smtClean="0"/>
          </a:p>
          <a:p>
            <a:r>
              <a:rPr lang="zh-CN" altLang="en-US" b="1" dirty="0" smtClean="0"/>
              <a:t>支付宝创建笔数－全网：峰值</a:t>
            </a:r>
            <a:r>
              <a:rPr lang="en-US" altLang="zh-CN" b="1" dirty="0" smtClean="0"/>
              <a:t>920</a:t>
            </a:r>
            <a:r>
              <a:rPr lang="zh-CN" altLang="en-US" b="1" dirty="0" smtClean="0"/>
              <a:t>笔</a:t>
            </a:r>
            <a:r>
              <a:rPr lang="en-US" altLang="zh-CN" b="1" dirty="0" smtClean="0"/>
              <a:t>/</a:t>
            </a:r>
            <a:r>
              <a:rPr lang="zh-CN" altLang="en-US" b="1" dirty="0" smtClean="0"/>
              <a:t>秒</a:t>
            </a:r>
            <a:endParaRPr lang="en-US" altLang="zh-CN" b="1" dirty="0" smtClean="0"/>
          </a:p>
          <a:p>
            <a:pPr lvl="1"/>
            <a:r>
              <a:rPr lang="zh-CN" altLang="en-US" sz="1800" dirty="0" smtClean="0"/>
              <a:t>平时峰值</a:t>
            </a:r>
            <a:r>
              <a:rPr lang="en-US" altLang="zh-CN" sz="1800" dirty="0" smtClean="0"/>
              <a:t>800</a:t>
            </a:r>
            <a:r>
              <a:rPr lang="zh-CN" altLang="en-US" sz="1800" dirty="0" smtClean="0"/>
              <a:t>笔</a:t>
            </a:r>
            <a:r>
              <a:rPr lang="en-US" altLang="zh-CN" sz="1800" dirty="0" smtClean="0"/>
              <a:t>/</a:t>
            </a:r>
            <a:r>
              <a:rPr lang="zh-CN" altLang="en-US" sz="1800" dirty="0" smtClean="0"/>
              <a:t>秒（参考</a:t>
            </a:r>
            <a:r>
              <a:rPr lang="en-US" altLang="zh-CN" sz="1800" dirty="0" smtClean="0"/>
              <a:t>3</a:t>
            </a:r>
            <a:r>
              <a:rPr lang="zh-CN" altLang="en-US" sz="1800" dirty="0" smtClean="0"/>
              <a:t>月</a:t>
            </a:r>
            <a:r>
              <a:rPr lang="en-US" altLang="zh-CN" sz="1800" dirty="0" smtClean="0"/>
              <a:t>22</a:t>
            </a:r>
            <a:r>
              <a:rPr lang="zh-CN" altLang="en-US" sz="1800" dirty="0" smtClean="0"/>
              <a:t>日）</a:t>
            </a:r>
            <a:endParaRPr lang="en-US" altLang="zh-CN" sz="1800" dirty="0" smtClean="0"/>
          </a:p>
          <a:p>
            <a:pPr lvl="1"/>
            <a:r>
              <a:rPr lang="zh-CN" altLang="en-US" sz="1800" dirty="0" smtClean="0"/>
              <a:t>活动峰值</a:t>
            </a:r>
            <a:r>
              <a:rPr lang="en-US" altLang="zh-CN" sz="1800" dirty="0" smtClean="0"/>
              <a:t>920</a:t>
            </a:r>
            <a:r>
              <a:rPr lang="zh-CN" altLang="en-US" sz="1800" dirty="0" smtClean="0"/>
              <a:t>笔</a:t>
            </a:r>
            <a:r>
              <a:rPr lang="en-US" altLang="zh-CN" sz="1800" dirty="0" smtClean="0"/>
              <a:t>/</a:t>
            </a:r>
            <a:r>
              <a:rPr lang="zh-CN" altLang="en-US" sz="1800" dirty="0" smtClean="0"/>
              <a:t>秒：新风尚活动范围是天猫，按天猫增长</a:t>
            </a:r>
            <a:r>
              <a:rPr lang="en-US" altLang="zh-CN" sz="1800" dirty="0" smtClean="0"/>
              <a:t>120</a:t>
            </a:r>
            <a:r>
              <a:rPr lang="zh-CN" altLang="en-US" sz="1800" dirty="0" smtClean="0"/>
              <a:t>笔</a:t>
            </a:r>
            <a:r>
              <a:rPr lang="en-US" altLang="zh-CN" sz="1800" dirty="0" smtClean="0"/>
              <a:t>/</a:t>
            </a:r>
            <a:r>
              <a:rPr lang="zh-CN" altLang="en-US" sz="1800" dirty="0" smtClean="0"/>
              <a:t>秒计算</a:t>
            </a:r>
          </a:p>
          <a:p>
            <a:endParaRPr lang="en-US" altLang="zh-CN" sz="2200" dirty="0" smtClean="0"/>
          </a:p>
          <a:p>
            <a:r>
              <a:rPr lang="zh-CN" altLang="en-US" sz="2200" dirty="0" smtClean="0"/>
              <a:t>以上创建笔数来自哈勃业务数据，为</a:t>
            </a:r>
            <a:r>
              <a:rPr lang="en-US" altLang="zh-CN" sz="2200" dirty="0" smtClean="0"/>
              <a:t>1</a:t>
            </a:r>
            <a:r>
              <a:rPr lang="zh-CN" altLang="en-US" sz="2200" dirty="0" smtClean="0"/>
              <a:t>分钟</a:t>
            </a:r>
            <a:r>
              <a:rPr lang="zh-CN" altLang="en-US" sz="2200" dirty="0" smtClean="0"/>
              <a:t>平均值</a:t>
            </a:r>
            <a:endParaRPr lang="en-US" altLang="zh-CN" sz="2200" dirty="0" smtClean="0"/>
          </a:p>
          <a:p>
            <a:r>
              <a:rPr lang="zh-CN" altLang="en-US" sz="2200" dirty="0" smtClean="0"/>
              <a:t>支付</a:t>
            </a:r>
            <a:r>
              <a:rPr lang="zh-CN" altLang="en-US" sz="2200" dirty="0" smtClean="0"/>
              <a:t>宝付款笔数按创建的</a:t>
            </a:r>
            <a:r>
              <a:rPr lang="en-US" altLang="zh-CN" sz="2200" dirty="0" smtClean="0"/>
              <a:t>50%</a:t>
            </a:r>
            <a:r>
              <a:rPr lang="zh-CN" altLang="en-US" sz="2200" dirty="0" smtClean="0"/>
              <a:t>评估</a:t>
            </a:r>
            <a:endParaRPr lang="en-US" altLang="zh-CN" sz="2200" dirty="0" smtClean="0"/>
          </a:p>
          <a:p>
            <a:r>
              <a:rPr lang="zh-CN" altLang="en-US" sz="2200" dirty="0" smtClean="0"/>
              <a:t>支付宝红包接口</a:t>
            </a:r>
            <a:r>
              <a:rPr lang="zh-CN" altLang="en-US" sz="2200" dirty="0" smtClean="0"/>
              <a:t>（支付宝上限</a:t>
            </a:r>
            <a:r>
              <a:rPr lang="en-US" altLang="zh-CN" sz="2200" dirty="0" smtClean="0"/>
              <a:t>300</a:t>
            </a:r>
            <a:r>
              <a:rPr lang="zh-CN" altLang="en-US" sz="2200" dirty="0" smtClean="0"/>
              <a:t>并发）：红包数</a:t>
            </a:r>
            <a:r>
              <a:rPr lang="en-US" altLang="zh-CN" sz="2200" dirty="0" smtClean="0"/>
              <a:t>37</a:t>
            </a:r>
            <a:r>
              <a:rPr lang="zh-CN" altLang="en-US" sz="2200" dirty="0" smtClean="0"/>
              <a:t>万</a:t>
            </a:r>
            <a:r>
              <a:rPr lang="en-US" altLang="zh-CN" sz="2200" dirty="0" smtClean="0"/>
              <a:t>/</a:t>
            </a:r>
            <a:r>
              <a:rPr lang="zh-CN" altLang="en-US" sz="2200" dirty="0" smtClean="0"/>
              <a:t>天</a:t>
            </a:r>
            <a:r>
              <a:rPr lang="zh-CN" altLang="en-US" sz="2200" dirty="0" smtClean="0"/>
              <a:t>，活动</a:t>
            </a:r>
            <a:r>
              <a:rPr lang="zh-CN" altLang="en-US" sz="2200" b="1" dirty="0" smtClean="0"/>
              <a:t>发</a:t>
            </a:r>
            <a:r>
              <a:rPr lang="zh-CN" altLang="en-US" sz="2200" b="1" dirty="0" smtClean="0"/>
              <a:t>红包峰值</a:t>
            </a:r>
            <a:r>
              <a:rPr lang="en-US" altLang="zh-CN" sz="2200" b="1" dirty="0" smtClean="0"/>
              <a:t>QPS&lt;30</a:t>
            </a:r>
            <a:r>
              <a:rPr lang="zh-CN" altLang="en-US" sz="2200" dirty="0" smtClean="0"/>
              <a:t>，容量充足</a:t>
            </a:r>
            <a:endParaRPr lang="en-US" altLang="zh-CN" sz="2200" dirty="0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699792" y="2670592"/>
            <a:ext cx="3456384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400" dirty="0" smtClean="0">
                <a:solidFill>
                  <a:srgbClr val="EE6612"/>
                </a:solidFill>
                <a:latin typeface="微软雅黑" pitchFamily="34" charset="-122"/>
                <a:ea typeface="微软雅黑" pitchFamily="34" charset="-122"/>
              </a:rPr>
              <a:t>THANKS</a:t>
            </a:r>
          </a:p>
          <a:p>
            <a:pPr algn="ctr"/>
            <a:r>
              <a:rPr lang="en-US" altLang="zh-CN" b="1" dirty="0" smtClean="0">
                <a:latin typeface="微软雅黑" pitchFamily="34" charset="-122"/>
                <a:ea typeface="微软雅黑" pitchFamily="34" charset="-122"/>
              </a:rPr>
              <a:t>-THE   END- </a:t>
            </a:r>
            <a:endParaRPr lang="zh-CN" altLang="en-US" b="1" dirty="0">
              <a:latin typeface="微软雅黑" pitchFamily="34" charset="-122"/>
              <a:ea typeface="微软雅黑" pitchFamily="34" charset="-122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039364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2013</a:t>
            </a:r>
            <a:r>
              <a:rPr lang="zh-CN" altLang="en-US" dirty="0" smtClean="0"/>
              <a:t>天猫新风尚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新风尚简介</a:t>
            </a:r>
            <a:endParaRPr lang="en-US" altLang="zh-CN" dirty="0" smtClean="0"/>
          </a:p>
          <a:p>
            <a:r>
              <a:rPr lang="zh-CN" altLang="en-US" dirty="0" smtClean="0"/>
              <a:t>运营</a:t>
            </a:r>
            <a:r>
              <a:rPr lang="zh-CN" altLang="en-US" dirty="0" smtClean="0"/>
              <a:t>数据</a:t>
            </a:r>
            <a:endParaRPr lang="en-US" altLang="zh-CN" dirty="0" smtClean="0"/>
          </a:p>
          <a:p>
            <a:r>
              <a:rPr lang="zh-CN" altLang="en-US" dirty="0" smtClean="0"/>
              <a:t>应用评估</a:t>
            </a:r>
            <a:endParaRPr lang="en-US" altLang="zh-CN" dirty="0" smtClean="0"/>
          </a:p>
          <a:p>
            <a:r>
              <a:rPr lang="zh-CN" altLang="en-US" dirty="0" smtClean="0"/>
              <a:t>数据库评估</a:t>
            </a:r>
            <a:endParaRPr lang="en-US" altLang="zh-CN" dirty="0" smtClean="0"/>
          </a:p>
          <a:p>
            <a:r>
              <a:rPr lang="zh-CN" altLang="en-US" dirty="0" smtClean="0"/>
              <a:t>支付宝评估</a:t>
            </a:r>
            <a:endParaRPr lang="en-US" altLang="zh-CN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新风尚简介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637112"/>
          </a:xfrm>
        </p:spPr>
        <p:txBody>
          <a:bodyPr>
            <a:normAutofit fontScale="85000" lnSpcReduction="20000"/>
          </a:bodyPr>
          <a:lstStyle/>
          <a:p>
            <a:r>
              <a:rPr lang="zh-CN" altLang="en-US" sz="3300" b="1" dirty="0" smtClean="0"/>
              <a:t>活动目的：</a:t>
            </a:r>
            <a:r>
              <a:rPr lang="zh-CN" altLang="zh-CN" sz="3300" b="1" dirty="0" smtClean="0"/>
              <a:t>产品营销为</a:t>
            </a:r>
            <a:r>
              <a:rPr lang="zh-CN" altLang="en-US" sz="3300" b="1" dirty="0" smtClean="0"/>
              <a:t>主</a:t>
            </a:r>
            <a:endParaRPr lang="en-US" altLang="zh-CN" sz="3300" b="1" dirty="0" smtClean="0"/>
          </a:p>
          <a:p>
            <a:pPr lvl="1"/>
            <a:r>
              <a:rPr lang="zh-CN" altLang="zh-CN" sz="2100" dirty="0" smtClean="0"/>
              <a:t>引导用户“逛”的行为</a:t>
            </a:r>
            <a:endParaRPr lang="en-US" altLang="zh-CN" sz="2100" dirty="0" smtClean="0"/>
          </a:p>
          <a:p>
            <a:pPr lvl="1"/>
            <a:r>
              <a:rPr lang="zh-CN" altLang="zh-CN" sz="2100" dirty="0" smtClean="0"/>
              <a:t>围绕“专辑”、“预售”、“专供”、“电保包”</a:t>
            </a:r>
            <a:r>
              <a:rPr lang="en-US" altLang="zh-CN" sz="2100" dirty="0" smtClean="0"/>
              <a:t>4</a:t>
            </a:r>
            <a:r>
              <a:rPr lang="zh-CN" altLang="en-US" sz="2100" dirty="0" smtClean="0"/>
              <a:t>个</a:t>
            </a:r>
            <a:r>
              <a:rPr lang="zh-CN" altLang="zh-CN" sz="2100" dirty="0" smtClean="0"/>
              <a:t>产品</a:t>
            </a:r>
            <a:r>
              <a:rPr lang="zh-CN" altLang="en-US" sz="2100" dirty="0" smtClean="0"/>
              <a:t>建立用户的购物心智，帮助用户熟悉这些产品</a:t>
            </a:r>
            <a:endParaRPr lang="en-US" altLang="zh-CN" sz="2100" dirty="0" smtClean="0"/>
          </a:p>
          <a:p>
            <a:r>
              <a:rPr lang="zh-CN" altLang="en-US" sz="3300" b="1" dirty="0" smtClean="0"/>
              <a:t>预热阶段：分享、抽红包、品牌关注</a:t>
            </a:r>
            <a:endParaRPr lang="en-US" altLang="zh-CN" sz="3300" b="1" dirty="0" smtClean="0"/>
          </a:p>
          <a:p>
            <a:pPr lvl="1"/>
            <a:r>
              <a:rPr lang="en-US" altLang="zh-CN" sz="2100" dirty="0" smtClean="0"/>
              <a:t>4</a:t>
            </a:r>
            <a:r>
              <a:rPr lang="zh-CN" altLang="en-US" sz="2100" dirty="0" smtClean="0"/>
              <a:t>月</a:t>
            </a:r>
            <a:r>
              <a:rPr lang="en-US" altLang="zh-CN" sz="2100" dirty="0" smtClean="0"/>
              <a:t>8</a:t>
            </a:r>
            <a:r>
              <a:rPr lang="zh-CN" altLang="en-US" sz="2100" dirty="0" smtClean="0"/>
              <a:t>日～</a:t>
            </a:r>
            <a:r>
              <a:rPr lang="en-US" altLang="zh-CN" sz="2100" dirty="0" smtClean="0"/>
              <a:t>4</a:t>
            </a:r>
            <a:r>
              <a:rPr lang="zh-CN" altLang="en-US" sz="2100" dirty="0" smtClean="0"/>
              <a:t>月</a:t>
            </a:r>
            <a:r>
              <a:rPr lang="en-US" altLang="zh-CN" sz="2100" dirty="0" smtClean="0"/>
              <a:t>11</a:t>
            </a:r>
            <a:r>
              <a:rPr lang="zh-CN" altLang="en-US" sz="2100" dirty="0" smtClean="0"/>
              <a:t>日</a:t>
            </a:r>
            <a:endParaRPr lang="en-US" altLang="zh-CN" sz="2100" dirty="0" smtClean="0"/>
          </a:p>
          <a:p>
            <a:pPr lvl="1"/>
            <a:r>
              <a:rPr lang="zh-CN" altLang="en-US" sz="2100" dirty="0" smtClean="0"/>
              <a:t>用户在预热页面进行分享（微博）后可以抽红包</a:t>
            </a:r>
            <a:endParaRPr lang="en-US" altLang="zh-CN" sz="2100" dirty="0" smtClean="0"/>
          </a:p>
          <a:p>
            <a:pPr lvl="1"/>
            <a:r>
              <a:rPr lang="zh-CN" altLang="en-US" sz="2100" dirty="0" smtClean="0"/>
              <a:t>引导用户关注品牌、预览专辑</a:t>
            </a:r>
            <a:endParaRPr lang="en-US" altLang="zh-CN" sz="2100" dirty="0" smtClean="0"/>
          </a:p>
          <a:p>
            <a:r>
              <a:rPr lang="zh-CN" altLang="en-US" sz="3300" b="1" dirty="0" smtClean="0"/>
              <a:t>活动阶段：品牌关注、专辑浏览</a:t>
            </a:r>
            <a:endParaRPr lang="en-US" altLang="zh-CN" sz="3300" b="1" dirty="0" smtClean="0"/>
          </a:p>
          <a:p>
            <a:pPr lvl="1"/>
            <a:r>
              <a:rPr lang="en-US" altLang="zh-CN" sz="2100" dirty="0" smtClean="0"/>
              <a:t>4</a:t>
            </a:r>
            <a:r>
              <a:rPr lang="zh-CN" altLang="en-US" sz="2100" dirty="0" smtClean="0"/>
              <a:t>月</a:t>
            </a:r>
            <a:r>
              <a:rPr lang="en-US" altLang="zh-CN" sz="2100" dirty="0" smtClean="0"/>
              <a:t>12</a:t>
            </a:r>
            <a:r>
              <a:rPr lang="zh-CN" altLang="en-US" sz="2100" dirty="0" smtClean="0"/>
              <a:t>日～</a:t>
            </a:r>
            <a:r>
              <a:rPr lang="en-US" altLang="zh-CN" sz="2100" dirty="0" smtClean="0"/>
              <a:t>4</a:t>
            </a:r>
            <a:r>
              <a:rPr lang="zh-CN" altLang="en-US" sz="2100" dirty="0" smtClean="0"/>
              <a:t>月</a:t>
            </a:r>
            <a:r>
              <a:rPr lang="en-US" altLang="zh-CN" sz="2100" dirty="0" smtClean="0"/>
              <a:t>15</a:t>
            </a:r>
            <a:r>
              <a:rPr lang="zh-CN" altLang="en-US" sz="2100" dirty="0" smtClean="0"/>
              <a:t>日</a:t>
            </a:r>
            <a:endParaRPr lang="en-US" altLang="zh-CN" sz="2100" dirty="0" smtClean="0"/>
          </a:p>
          <a:p>
            <a:pPr lvl="1"/>
            <a:r>
              <a:rPr lang="zh-CN" altLang="en-US" sz="2100" dirty="0" smtClean="0"/>
              <a:t>引导用户“逛”专辑：</a:t>
            </a:r>
            <a:r>
              <a:rPr lang="en-US" altLang="zh-CN" sz="2100" dirty="0" smtClean="0"/>
              <a:t>1</a:t>
            </a:r>
            <a:r>
              <a:rPr lang="zh-CN" altLang="en-US" sz="2100" dirty="0" smtClean="0"/>
              <a:t>个主会场和</a:t>
            </a:r>
            <a:r>
              <a:rPr lang="en-US" altLang="zh-CN" sz="2100" dirty="0" smtClean="0"/>
              <a:t>6</a:t>
            </a:r>
            <a:r>
              <a:rPr lang="zh-CN" altLang="en-US" sz="2100" dirty="0" smtClean="0"/>
              <a:t>个分会场（专辑就是瀑布流的商品展示方式）</a:t>
            </a:r>
            <a:endParaRPr lang="en-US" altLang="zh-CN" sz="2100" dirty="0" smtClean="0"/>
          </a:p>
          <a:p>
            <a:pPr lvl="1"/>
            <a:r>
              <a:rPr lang="zh-CN" altLang="en-US" sz="2100" dirty="0" smtClean="0"/>
              <a:t>根据用户关注的品牌做个性化推荐</a:t>
            </a:r>
            <a:endParaRPr lang="en-US" altLang="zh-CN" sz="2100" dirty="0" smtClean="0"/>
          </a:p>
          <a:p>
            <a:r>
              <a:rPr lang="zh-CN" altLang="en-US" sz="3300" b="1" dirty="0" smtClean="0"/>
              <a:t>活动特点：非促销活动，无秒杀类尖峰流量</a:t>
            </a:r>
            <a:endParaRPr lang="en-US" altLang="zh-CN" sz="3300" b="1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运营</a:t>
            </a:r>
            <a:r>
              <a:rPr lang="zh-CN" altLang="en-US" dirty="0" smtClean="0"/>
              <a:t>数据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zh-CN" altLang="en-US" b="1" dirty="0" smtClean="0"/>
              <a:t>用户数</a:t>
            </a:r>
            <a:endParaRPr lang="en-US" altLang="zh-CN" b="1" dirty="0" smtClean="0"/>
          </a:p>
          <a:p>
            <a:pPr lvl="1"/>
            <a:r>
              <a:rPr lang="zh-CN" altLang="zh-CN" sz="1900" dirty="0" smtClean="0"/>
              <a:t>预热</a:t>
            </a:r>
            <a:r>
              <a:rPr lang="zh-CN" altLang="en-US" sz="1900" dirty="0" smtClean="0"/>
              <a:t>期间</a:t>
            </a:r>
            <a:r>
              <a:rPr lang="en-US" altLang="zh-CN" sz="1900" dirty="0" smtClean="0"/>
              <a:t>UV</a:t>
            </a:r>
            <a:r>
              <a:rPr lang="zh-CN" altLang="zh-CN" sz="1900" dirty="0" smtClean="0"/>
              <a:t>：</a:t>
            </a:r>
            <a:r>
              <a:rPr lang="en-US" altLang="zh-CN" sz="1900" dirty="0" smtClean="0"/>
              <a:t>800w/</a:t>
            </a:r>
            <a:r>
              <a:rPr lang="zh-CN" altLang="en-US" sz="1900" dirty="0" smtClean="0"/>
              <a:t>日</a:t>
            </a:r>
            <a:endParaRPr lang="en-US" altLang="zh-CN" sz="1900" dirty="0" smtClean="0"/>
          </a:p>
          <a:p>
            <a:pPr lvl="1"/>
            <a:r>
              <a:rPr lang="zh-CN" altLang="en-US" sz="1900" dirty="0" smtClean="0"/>
              <a:t>正式活动</a:t>
            </a:r>
            <a:r>
              <a:rPr lang="en-US" altLang="zh-CN" sz="1900" dirty="0" smtClean="0"/>
              <a:t>UV</a:t>
            </a:r>
            <a:r>
              <a:rPr lang="zh-CN" altLang="en-US" sz="1900" dirty="0" smtClean="0"/>
              <a:t>：</a:t>
            </a:r>
            <a:r>
              <a:rPr lang="en-US" altLang="zh-CN" sz="1900" dirty="0" smtClean="0"/>
              <a:t>1000w/</a:t>
            </a:r>
            <a:r>
              <a:rPr lang="zh-CN" altLang="en-US" sz="1900" dirty="0" smtClean="0"/>
              <a:t>日</a:t>
            </a:r>
            <a:endParaRPr lang="en-US" altLang="zh-CN" sz="1900" dirty="0" smtClean="0"/>
          </a:p>
          <a:p>
            <a:r>
              <a:rPr lang="zh-CN" altLang="en-US" b="1" dirty="0" smtClean="0"/>
              <a:t>交易额</a:t>
            </a:r>
            <a:endParaRPr lang="en-US" altLang="zh-CN" b="1" dirty="0" smtClean="0"/>
          </a:p>
          <a:p>
            <a:pPr lvl="1"/>
            <a:r>
              <a:rPr lang="zh-CN" altLang="zh-CN" sz="1900" dirty="0" smtClean="0"/>
              <a:t>较上一周</a:t>
            </a:r>
            <a:r>
              <a:rPr lang="zh-CN" altLang="en-US" sz="1900" dirty="0" smtClean="0"/>
              <a:t>日均</a:t>
            </a:r>
            <a:r>
              <a:rPr lang="zh-CN" altLang="zh-CN" sz="1900" dirty="0" smtClean="0"/>
              <a:t>增长</a:t>
            </a:r>
            <a:r>
              <a:rPr lang="en-US" altLang="zh-CN" sz="1900" dirty="0" smtClean="0"/>
              <a:t>20%</a:t>
            </a:r>
          </a:p>
          <a:p>
            <a:r>
              <a:rPr lang="zh-CN" altLang="en-US" b="1" dirty="0" smtClean="0"/>
              <a:t>转化率</a:t>
            </a:r>
            <a:r>
              <a:rPr lang="zh-CN" altLang="en-US" dirty="0" smtClean="0"/>
              <a:t>（参考历史活动数据）</a:t>
            </a:r>
            <a:endParaRPr lang="en-US" altLang="zh-CN" dirty="0" smtClean="0"/>
          </a:p>
          <a:p>
            <a:pPr lvl="1"/>
            <a:r>
              <a:rPr lang="zh-CN" altLang="en-US" sz="1800" dirty="0" smtClean="0"/>
              <a:t>活动会场入口</a:t>
            </a:r>
            <a:r>
              <a:rPr lang="en-US" altLang="zh-CN" sz="1800" dirty="0" smtClean="0"/>
              <a:t>UV:PV=1:4</a:t>
            </a:r>
          </a:p>
          <a:p>
            <a:pPr lvl="1"/>
            <a:r>
              <a:rPr lang="zh-CN" altLang="en-US" sz="1800" dirty="0" smtClean="0"/>
              <a:t>专辑</a:t>
            </a:r>
            <a:r>
              <a:rPr lang="zh-CN" altLang="en-US" sz="1800" dirty="0" smtClean="0"/>
              <a:t>详情浏览</a:t>
            </a:r>
            <a:r>
              <a:rPr lang="en-US" altLang="zh-CN" sz="1800" dirty="0" smtClean="0"/>
              <a:t>UV:PV=1:4.8</a:t>
            </a:r>
            <a:endParaRPr lang="en-US" altLang="zh-CN" sz="1800" dirty="0" smtClean="0"/>
          </a:p>
          <a:p>
            <a:pPr lvl="1"/>
            <a:r>
              <a:rPr lang="zh-CN" altLang="en-US" sz="1800" dirty="0" smtClean="0"/>
              <a:t>专辑详情</a:t>
            </a:r>
            <a:r>
              <a:rPr lang="en-US" altLang="zh-CN" sz="1800" dirty="0" smtClean="0"/>
              <a:t>UV</a:t>
            </a:r>
            <a:r>
              <a:rPr lang="zh-CN" altLang="en-US" sz="1800" dirty="0" smtClean="0"/>
              <a:t>转化率：</a:t>
            </a:r>
            <a:r>
              <a:rPr lang="en-US" altLang="zh-CN" sz="1800" dirty="0" smtClean="0"/>
              <a:t>67%</a:t>
            </a:r>
          </a:p>
          <a:p>
            <a:pPr lvl="1"/>
            <a:r>
              <a:rPr lang="zh-CN" altLang="en-US" sz="1800" dirty="0" smtClean="0"/>
              <a:t>分享</a:t>
            </a:r>
            <a:r>
              <a:rPr lang="en-US" altLang="zh-CN" sz="1800" dirty="0" smtClean="0"/>
              <a:t>/</a:t>
            </a:r>
            <a:r>
              <a:rPr lang="zh-CN" altLang="en-US" sz="1800" dirty="0" smtClean="0"/>
              <a:t>抽奖</a:t>
            </a:r>
            <a:r>
              <a:rPr lang="en-US" altLang="zh-CN" sz="1800" dirty="0" smtClean="0"/>
              <a:t>UV</a:t>
            </a:r>
            <a:r>
              <a:rPr lang="zh-CN" altLang="en-US" sz="1800" dirty="0" smtClean="0"/>
              <a:t>转化率：</a:t>
            </a:r>
            <a:r>
              <a:rPr lang="en-US" altLang="zh-CN" sz="1800" dirty="0" smtClean="0"/>
              <a:t>10%</a:t>
            </a:r>
          </a:p>
          <a:p>
            <a:pPr lvl="1"/>
            <a:r>
              <a:rPr lang="zh-CN" altLang="en-US" sz="1800" dirty="0" smtClean="0"/>
              <a:t>品牌关注</a:t>
            </a:r>
            <a:r>
              <a:rPr lang="en-US" altLang="zh-CN" sz="1800" dirty="0" smtClean="0"/>
              <a:t>PV</a:t>
            </a:r>
            <a:r>
              <a:rPr lang="zh-CN" altLang="en-US" sz="1800" dirty="0" smtClean="0"/>
              <a:t>转化率：</a:t>
            </a:r>
            <a:r>
              <a:rPr lang="en-US" altLang="zh-CN" sz="1800" dirty="0" smtClean="0"/>
              <a:t>2%</a:t>
            </a:r>
          </a:p>
          <a:p>
            <a:pPr lvl="1"/>
            <a:r>
              <a:rPr lang="zh-CN" altLang="en-US" sz="1800" dirty="0" smtClean="0"/>
              <a:t>旺旺浮出</a:t>
            </a:r>
            <a:r>
              <a:rPr lang="en-US" altLang="zh-CN" sz="1800" dirty="0" smtClean="0"/>
              <a:t>UV</a:t>
            </a:r>
            <a:r>
              <a:rPr lang="zh-CN" altLang="en-US" sz="1800" dirty="0" smtClean="0"/>
              <a:t>转化率：</a:t>
            </a:r>
            <a:r>
              <a:rPr lang="en-US" altLang="zh-CN" sz="1800" dirty="0" smtClean="0"/>
              <a:t>10%</a:t>
            </a:r>
          </a:p>
          <a:p>
            <a:pPr lvl="1"/>
            <a:r>
              <a:rPr lang="zh-CN" altLang="en-US" sz="1800" dirty="0" smtClean="0"/>
              <a:t>抽红包作弊流量占比：</a:t>
            </a:r>
            <a:r>
              <a:rPr lang="en-US" altLang="zh-CN" sz="1800" dirty="0" smtClean="0"/>
              <a:t>20%~30%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应用评估 </a:t>
            </a:r>
            <a:r>
              <a:rPr lang="en-US" altLang="zh-CN" dirty="0" smtClean="0"/>
              <a:t>- </a:t>
            </a:r>
            <a:r>
              <a:rPr lang="zh-CN" altLang="en-US" dirty="0" smtClean="0"/>
              <a:t>预热期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时间：</a:t>
            </a:r>
            <a:r>
              <a:rPr lang="en-US" altLang="zh-CN" dirty="0" smtClean="0"/>
              <a:t>4</a:t>
            </a:r>
            <a:r>
              <a:rPr lang="zh-CN" altLang="en-US" dirty="0" smtClean="0"/>
              <a:t>月</a:t>
            </a:r>
            <a:r>
              <a:rPr lang="en-US" altLang="zh-CN" dirty="0" smtClean="0"/>
              <a:t>8</a:t>
            </a:r>
            <a:r>
              <a:rPr lang="zh-CN" altLang="en-US" dirty="0" smtClean="0"/>
              <a:t>日～</a:t>
            </a:r>
            <a:r>
              <a:rPr lang="en-US" altLang="zh-CN" dirty="0" smtClean="0"/>
              <a:t>4</a:t>
            </a:r>
            <a:r>
              <a:rPr lang="zh-CN" altLang="en-US" dirty="0" smtClean="0"/>
              <a:t>月</a:t>
            </a:r>
            <a:r>
              <a:rPr lang="en-US" altLang="zh-CN" dirty="0" smtClean="0"/>
              <a:t>11</a:t>
            </a:r>
            <a:r>
              <a:rPr lang="zh-CN" altLang="en-US" dirty="0" smtClean="0"/>
              <a:t>日</a:t>
            </a:r>
            <a:endParaRPr lang="en-US" altLang="zh-CN" dirty="0" smtClean="0"/>
          </a:p>
          <a:p>
            <a:r>
              <a:rPr lang="zh-CN" altLang="en-US" dirty="0" smtClean="0"/>
              <a:t>相关应用：</a:t>
            </a:r>
            <a:r>
              <a:rPr lang="zh-CN" altLang="en-US" sz="1600" dirty="0" smtClean="0"/>
              <a:t>集群峰值</a:t>
            </a:r>
            <a:r>
              <a:rPr lang="en-US" altLang="zh-CN" sz="1600" dirty="0" smtClean="0"/>
              <a:t>QPS=1.5*(90%*PV)/(16*60*60)</a:t>
            </a:r>
            <a:endParaRPr lang="zh-CN" altLang="en-US" sz="1600" dirty="0" smtClean="0"/>
          </a:p>
        </p:txBody>
      </p:sp>
      <p:graphicFrame>
        <p:nvGraphicFramePr>
          <p:cNvPr id="8" name="表格 7"/>
          <p:cNvGraphicFramePr>
            <a:graphicFrameLocks noGrp="1"/>
          </p:cNvGraphicFramePr>
          <p:nvPr/>
        </p:nvGraphicFramePr>
        <p:xfrm>
          <a:off x="395536" y="2996952"/>
          <a:ext cx="8421659" cy="3384373"/>
        </p:xfrm>
        <a:graphic>
          <a:graphicData uri="http://schemas.openxmlformats.org/drawingml/2006/table">
            <a:tbl>
              <a:tblPr/>
              <a:tblGrid>
                <a:gridCol w="1458862"/>
                <a:gridCol w="1305298"/>
                <a:gridCol w="1916359"/>
                <a:gridCol w="727075"/>
                <a:gridCol w="1224136"/>
                <a:gridCol w="853827"/>
                <a:gridCol w="936102"/>
              </a:tblGrid>
              <a:tr h="521402"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应用</a:t>
                      </a:r>
                      <a:r>
                        <a:rPr lang="zh-CN" alt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endParaRPr lang="zh-CN" altLang="en-US" sz="1600" b="1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业务场景</a:t>
                      </a:r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endParaRPr lang="zh-CN" alt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600" b="1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PV</a:t>
                      </a:r>
                      <a:r>
                        <a:rPr lang="zh-CN" altLang="en-US" sz="1600" b="1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说明</a:t>
                      </a:r>
                      <a:endParaRPr lang="en-US" sz="1600" b="1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日</a:t>
                      </a:r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PV </a:t>
                      </a:r>
                      <a:endParaRPr 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集群峰值</a:t>
                      </a:r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QPS </a:t>
                      </a:r>
                      <a:endParaRPr 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单机能力</a:t>
                      </a:r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endParaRPr lang="zh-CN" alt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 dirty="0" smtClean="0">
                          <a:solidFill>
                            <a:srgbClr val="000000"/>
                          </a:solidFill>
                          <a:latin typeface="宋体"/>
                        </a:rPr>
                        <a:t>资源评估</a:t>
                      </a:r>
                      <a:endParaRPr lang="zh-CN" altLang="en-US" sz="1600" b="1" i="0" u="none" strike="noStrike" dirty="0">
                        <a:solidFill>
                          <a:srgbClr val="000000"/>
                        </a:solidFill>
                        <a:latin typeface="宋体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</a:tr>
              <a:tr h="265441">
                <a:tc rowSpan="3">
                  <a:txBody>
                    <a:bodyPr/>
                    <a:lstStyle/>
                    <a:p>
                      <a:pPr algn="ctr" rtl="0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promotion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查询专辑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800</a:t>
                      </a:r>
                      <a:r>
                        <a:rPr lang="en-US" altLang="zh-CN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w*4*16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51200w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12155</a:t>
                      </a:r>
                      <a:endParaRPr lang="en-US" altLang="zh-CN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975.51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zh-CN" altLang="en-US" sz="1600" b="0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线上容量满足需求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  <a:tr h="265441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分享后抽奖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800w*10%*7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560w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511922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服饰分会场人群约束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100w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265441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tmallsns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分享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0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800w*10%*7*(1+30%)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728w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171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92.63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zh-CN" altLang="en-US" sz="1600" b="1" i="0" u="none" strike="noStrike" dirty="0" smtClean="0">
                          <a:solidFill>
                            <a:srgbClr val="00B050"/>
                          </a:solidFill>
                          <a:latin typeface="宋体"/>
                        </a:rPr>
                        <a:t>已扩容</a:t>
                      </a:r>
                      <a:endParaRPr lang="zh-CN" altLang="en-US" sz="1600" b="1" i="0" u="none" strike="noStrike" dirty="0">
                        <a:solidFill>
                          <a:srgbClr val="00B050"/>
                        </a:solidFill>
                        <a:latin typeface="宋体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</a:tr>
              <a:tr h="265441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 err="1">
                          <a:solidFill>
                            <a:srgbClr val="000000"/>
                          </a:solidFill>
                          <a:latin typeface="Calibri"/>
                        </a:rPr>
                        <a:t>ishare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51192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department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专辑详情浏览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800w*67%*4.8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2573w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607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87.5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zh-CN" altLang="en-US" sz="1600" b="1" i="0" u="none" strike="noStrike" dirty="0" smtClean="0">
                          <a:solidFill>
                            <a:srgbClr val="00B050"/>
                          </a:solidFill>
                          <a:latin typeface="宋体"/>
                        </a:rPr>
                        <a:t>已扩容</a:t>
                      </a:r>
                      <a:endParaRPr lang="zh-CN" altLang="en-US" sz="1600" b="1" i="0" u="none" strike="noStrike" dirty="0">
                        <a:solidFill>
                          <a:srgbClr val="00B050"/>
                        </a:solidFill>
                        <a:latin typeface="宋体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  <a:tr h="265441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deptcenter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zh-CN" altLang="en-US" sz="1600" b="0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品牌关注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16w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51192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aladdin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专辑推荐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zh-CN" altLang="en-US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同专辑详情浏览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2573w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603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757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600" b="0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线上容量满足需求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应用评估 </a:t>
            </a:r>
            <a:r>
              <a:rPr lang="en-US" altLang="zh-CN" dirty="0" smtClean="0"/>
              <a:t>- </a:t>
            </a:r>
            <a:r>
              <a:rPr lang="zh-CN" altLang="en-US" dirty="0" smtClean="0"/>
              <a:t>活动期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时间：</a:t>
            </a:r>
            <a:r>
              <a:rPr lang="en-US" altLang="zh-CN" dirty="0" smtClean="0"/>
              <a:t>4</a:t>
            </a:r>
            <a:r>
              <a:rPr lang="zh-CN" altLang="en-US" dirty="0" smtClean="0"/>
              <a:t>月</a:t>
            </a:r>
            <a:r>
              <a:rPr lang="en-US" altLang="zh-CN" dirty="0" smtClean="0"/>
              <a:t>12</a:t>
            </a:r>
            <a:r>
              <a:rPr lang="zh-CN" altLang="en-US" dirty="0" smtClean="0"/>
              <a:t>日～</a:t>
            </a:r>
            <a:r>
              <a:rPr lang="en-US" altLang="zh-CN" dirty="0" smtClean="0"/>
              <a:t>4</a:t>
            </a:r>
            <a:r>
              <a:rPr lang="zh-CN" altLang="en-US" dirty="0" smtClean="0"/>
              <a:t>月</a:t>
            </a:r>
            <a:r>
              <a:rPr lang="en-US" altLang="zh-CN" dirty="0" smtClean="0"/>
              <a:t>15</a:t>
            </a:r>
            <a:r>
              <a:rPr lang="zh-CN" altLang="en-US" dirty="0" smtClean="0"/>
              <a:t>日</a:t>
            </a:r>
            <a:endParaRPr lang="en-US" altLang="zh-CN" dirty="0" smtClean="0"/>
          </a:p>
          <a:p>
            <a:r>
              <a:rPr lang="zh-CN" altLang="en-US" dirty="0" smtClean="0"/>
              <a:t>相关应用：</a:t>
            </a:r>
            <a:r>
              <a:rPr lang="zh-CN" altLang="en-US" sz="1600" dirty="0" smtClean="0"/>
              <a:t>集群峰值</a:t>
            </a:r>
            <a:r>
              <a:rPr lang="en-US" altLang="zh-CN" sz="1600" dirty="0" smtClean="0"/>
              <a:t>QPS=1.5*(90%*PV)/(16*60*60)</a:t>
            </a:r>
          </a:p>
        </p:txBody>
      </p:sp>
      <p:graphicFrame>
        <p:nvGraphicFramePr>
          <p:cNvPr id="6" name="表格 5"/>
          <p:cNvGraphicFramePr>
            <a:graphicFrameLocks noGrp="1"/>
          </p:cNvGraphicFramePr>
          <p:nvPr/>
        </p:nvGraphicFramePr>
        <p:xfrm>
          <a:off x="611560" y="3284984"/>
          <a:ext cx="7992886" cy="2016224"/>
        </p:xfrm>
        <a:graphic>
          <a:graphicData uri="http://schemas.openxmlformats.org/drawingml/2006/table">
            <a:tbl>
              <a:tblPr/>
              <a:tblGrid>
                <a:gridCol w="1412822"/>
                <a:gridCol w="1383596"/>
                <a:gridCol w="1524062"/>
                <a:gridCol w="792088"/>
                <a:gridCol w="861823"/>
                <a:gridCol w="862868"/>
                <a:gridCol w="1155627"/>
              </a:tblGrid>
              <a:tr h="574572"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应用</a:t>
                      </a:r>
                      <a:r>
                        <a:rPr lang="zh-CN" alt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endParaRPr lang="zh-CN" altLang="en-US" sz="1600" b="1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业务场景</a:t>
                      </a:r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endParaRPr lang="zh-CN" alt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zh-CN" sz="1600" b="1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PV</a:t>
                      </a:r>
                      <a:r>
                        <a:rPr lang="zh-CN" altLang="en-US" sz="1600" b="1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说明</a:t>
                      </a:r>
                      <a:endParaRPr lang="en-US" sz="1600" b="1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日</a:t>
                      </a:r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PV </a:t>
                      </a:r>
                      <a:endParaRPr 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集群峰值</a:t>
                      </a:r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QPS </a:t>
                      </a:r>
                      <a:endParaRPr lang="en-US" sz="1600" b="1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单机能力</a:t>
                      </a:r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endParaRPr lang="zh-CN" alt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 dirty="0" smtClean="0">
                          <a:solidFill>
                            <a:srgbClr val="000000"/>
                          </a:solidFill>
                          <a:latin typeface="宋体"/>
                        </a:rPr>
                        <a:t>资源评估</a:t>
                      </a:r>
                      <a:endParaRPr lang="zh-CN" altLang="en-US" sz="1600" b="1" i="0" u="none" strike="noStrike" dirty="0">
                        <a:solidFill>
                          <a:srgbClr val="000000"/>
                        </a:solidFill>
                        <a:latin typeface="宋体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</a:tr>
              <a:tr h="56412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department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专辑详情浏览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1000</a:t>
                      </a:r>
                      <a:r>
                        <a:rPr lang="en-US" altLang="zh-CN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w*67%*4.8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3216w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763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87.5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zh-CN" altLang="en-US" sz="1600" b="1" i="0" u="none" strike="noStrike" dirty="0" smtClean="0">
                          <a:solidFill>
                            <a:srgbClr val="00B050"/>
                          </a:solidFill>
                          <a:latin typeface="宋体"/>
                        </a:rPr>
                        <a:t>已扩容</a:t>
                      </a:r>
                      <a:endParaRPr lang="zh-CN" altLang="en-US" sz="1600" b="1" i="0" u="none" strike="noStrike" dirty="0">
                        <a:solidFill>
                          <a:srgbClr val="00B050"/>
                        </a:solidFill>
                        <a:latin typeface="宋体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  <a:tr h="29250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deptcenter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zh-CN" altLang="en-US" sz="1600" b="0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品牌关注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40w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292509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aladdin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zh-CN" altLang="en-US" sz="1600" b="0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专辑推荐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zh-CN" altLang="en-US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同专辑详情浏览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3216w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1691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757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zh-CN" altLang="en-US" sz="1600" b="0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线上容量满足需求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</a:tr>
              <a:tr h="292509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品牌推荐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1000</a:t>
                      </a:r>
                      <a:r>
                        <a:rPr lang="en-US" altLang="zh-CN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w*4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4000w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应用评估 </a:t>
            </a:r>
            <a:r>
              <a:rPr lang="en-US" altLang="zh-CN" dirty="0" smtClean="0"/>
              <a:t>– </a:t>
            </a:r>
            <a:r>
              <a:rPr lang="zh-CN" altLang="en-US" dirty="0" smtClean="0"/>
              <a:t>旺旺推广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时间：</a:t>
            </a:r>
            <a:r>
              <a:rPr lang="en-US" altLang="zh-CN" dirty="0" smtClean="0"/>
              <a:t>4</a:t>
            </a:r>
            <a:r>
              <a:rPr lang="zh-CN" altLang="en-US" dirty="0" smtClean="0"/>
              <a:t>月</a:t>
            </a:r>
            <a:r>
              <a:rPr lang="en-US" altLang="zh-CN" dirty="0" smtClean="0"/>
              <a:t>15</a:t>
            </a:r>
            <a:r>
              <a:rPr lang="zh-CN" altLang="en-US" dirty="0" smtClean="0"/>
              <a:t>日，具体时间点待定</a:t>
            </a:r>
            <a:endParaRPr lang="en-US" altLang="zh-CN" dirty="0" smtClean="0"/>
          </a:p>
          <a:p>
            <a:r>
              <a:rPr lang="zh-CN" altLang="en-US" dirty="0" smtClean="0"/>
              <a:t>用户数：</a:t>
            </a:r>
            <a:r>
              <a:rPr lang="en-US" altLang="zh-CN" dirty="0" smtClean="0"/>
              <a:t>1000w</a:t>
            </a:r>
            <a:r>
              <a:rPr lang="zh-CN" altLang="en-US" dirty="0" smtClean="0"/>
              <a:t>旺旺在线，转化率</a:t>
            </a:r>
            <a:r>
              <a:rPr lang="en-US" altLang="zh-CN" dirty="0" smtClean="0"/>
              <a:t>10%</a:t>
            </a:r>
          </a:p>
          <a:p>
            <a:pPr lvl="1"/>
            <a:r>
              <a:rPr lang="en-US" altLang="zh-CN" sz="1800" dirty="0" smtClean="0"/>
              <a:t>1000*10%=100w</a:t>
            </a:r>
            <a:r>
              <a:rPr lang="zh-CN" altLang="en-US" sz="1800" dirty="0" smtClean="0"/>
              <a:t> </a:t>
            </a:r>
            <a:r>
              <a:rPr lang="en-US" altLang="zh-CN" sz="1800" dirty="0" smtClean="0"/>
              <a:t>UV</a:t>
            </a:r>
            <a:r>
              <a:rPr lang="zh-CN" altLang="en-US" sz="1800" dirty="0" smtClean="0"/>
              <a:t>至活动主会场</a:t>
            </a:r>
            <a:endParaRPr lang="en-US" altLang="zh-CN" dirty="0" smtClean="0"/>
          </a:p>
          <a:p>
            <a:r>
              <a:rPr lang="zh-CN" altLang="en-US" dirty="0" smtClean="0"/>
              <a:t>推送速率：最高</a:t>
            </a:r>
            <a:r>
              <a:rPr lang="en-US" altLang="zh-CN" dirty="0" smtClean="0"/>
              <a:t>4000</a:t>
            </a:r>
            <a:r>
              <a:rPr lang="zh-CN" altLang="en-US" dirty="0" smtClean="0"/>
              <a:t>用户</a:t>
            </a:r>
            <a:r>
              <a:rPr lang="en-US" altLang="zh-CN" dirty="0" smtClean="0"/>
              <a:t>/</a:t>
            </a:r>
            <a:r>
              <a:rPr lang="zh-CN" altLang="en-US" dirty="0" smtClean="0"/>
              <a:t>秒</a:t>
            </a:r>
            <a:endParaRPr lang="en-US" altLang="zh-CN" dirty="0" smtClean="0"/>
          </a:p>
          <a:p>
            <a:pPr lvl="1"/>
            <a:r>
              <a:rPr lang="en-US" altLang="zh-CN" sz="2000" dirty="0" smtClean="0"/>
              <a:t>login</a:t>
            </a:r>
            <a:r>
              <a:rPr lang="zh-CN" altLang="en-US" sz="2000" dirty="0" smtClean="0"/>
              <a:t>有</a:t>
            </a:r>
            <a:r>
              <a:rPr lang="en-US" altLang="zh-CN" sz="2000" dirty="0" smtClean="0"/>
              <a:t>5w QPS</a:t>
            </a:r>
            <a:r>
              <a:rPr lang="zh-CN" altLang="en-US" sz="2000" dirty="0" smtClean="0"/>
              <a:t>容量支持旺旺浮出免登，无压力</a:t>
            </a:r>
            <a:endParaRPr lang="en-US" altLang="zh-CN" dirty="0" smtClean="0"/>
          </a:p>
          <a:p>
            <a:r>
              <a:rPr lang="zh-CN" altLang="en-US" dirty="0" smtClean="0"/>
              <a:t>峰值流量：按</a:t>
            </a:r>
            <a:r>
              <a:rPr lang="en-US" altLang="zh-CN" dirty="0" smtClean="0"/>
              <a:t>1</a:t>
            </a:r>
            <a:r>
              <a:rPr lang="zh-CN" altLang="en-US" dirty="0" smtClean="0"/>
              <a:t>小时推送</a:t>
            </a:r>
            <a:r>
              <a:rPr lang="en-US" altLang="zh-CN" dirty="0" smtClean="0"/>
              <a:t>&amp;</a:t>
            </a:r>
            <a:r>
              <a:rPr lang="zh-CN" altLang="en-US" dirty="0" smtClean="0"/>
              <a:t>生效计算</a:t>
            </a:r>
          </a:p>
        </p:txBody>
      </p:sp>
      <p:graphicFrame>
        <p:nvGraphicFramePr>
          <p:cNvPr id="6" name="表格 5"/>
          <p:cNvGraphicFramePr>
            <a:graphicFrameLocks noGrp="1"/>
          </p:cNvGraphicFramePr>
          <p:nvPr/>
        </p:nvGraphicFramePr>
        <p:xfrm>
          <a:off x="467544" y="4797152"/>
          <a:ext cx="8142712" cy="1874238"/>
        </p:xfrm>
        <a:graphic>
          <a:graphicData uri="http://schemas.openxmlformats.org/drawingml/2006/table">
            <a:tbl>
              <a:tblPr/>
              <a:tblGrid>
                <a:gridCol w="1289243"/>
                <a:gridCol w="1071466"/>
                <a:gridCol w="591619"/>
                <a:gridCol w="2376264"/>
                <a:gridCol w="1008112"/>
                <a:gridCol w="934897"/>
                <a:gridCol w="871111"/>
              </a:tblGrid>
              <a:tr h="349944"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应用</a:t>
                      </a:r>
                      <a:r>
                        <a:rPr lang="zh-CN" alt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endParaRPr lang="zh-CN" altLang="en-US" sz="1600" b="1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业务场景</a:t>
                      </a:r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endParaRPr lang="zh-CN" alt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UV 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zh-CN" sz="1600" b="1" i="0" u="none" strike="noStrike" dirty="0" smtClean="0">
                          <a:solidFill>
                            <a:srgbClr val="000000"/>
                          </a:solidFill>
                          <a:latin typeface="宋体"/>
                        </a:rPr>
                        <a:t>QPS</a:t>
                      </a:r>
                      <a:r>
                        <a:rPr lang="zh-CN" altLang="en-US" sz="1600" b="1" i="0" u="none" strike="noStrike" dirty="0" smtClean="0">
                          <a:solidFill>
                            <a:srgbClr val="000000"/>
                          </a:solidFill>
                          <a:latin typeface="宋体"/>
                        </a:rPr>
                        <a:t>说明</a:t>
                      </a:r>
                      <a:endParaRPr lang="zh-CN" altLang="en-US" sz="1600" b="1" i="0" u="none" strike="noStrike" dirty="0">
                        <a:solidFill>
                          <a:srgbClr val="000000"/>
                        </a:solidFill>
                        <a:latin typeface="宋体"/>
                      </a:endParaRP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集群峰值</a:t>
                      </a:r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QPS </a:t>
                      </a:r>
                      <a:endParaRPr 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单机能力</a:t>
                      </a:r>
                      <a:r>
                        <a:rPr lang="zh-CN" alt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endParaRPr lang="zh-CN" altLang="en-US" sz="1600" b="1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zh-CN" altLang="en-US" sz="1600" b="1" i="0" u="none" strike="noStrike" dirty="0" smtClean="0">
                          <a:solidFill>
                            <a:srgbClr val="000000"/>
                          </a:solidFill>
                          <a:latin typeface="宋体"/>
                        </a:rPr>
                        <a:t>资源评估</a:t>
                      </a:r>
                      <a:endParaRPr lang="zh-CN" altLang="en-US" sz="1600" b="1" i="0" u="none" strike="noStrike" dirty="0">
                        <a:solidFill>
                          <a:srgbClr val="000000"/>
                        </a:solidFill>
                        <a:latin typeface="宋体"/>
                      </a:endParaRP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5B3D7"/>
                    </a:solidFill>
                  </a:tcPr>
                </a:tc>
              </a:tr>
              <a:tr h="23211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department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专辑详情浏览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100w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altLang="zh-CN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100</a:t>
                      </a: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w/3600*67%*4.8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894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87.5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zh-CN" altLang="en-US" sz="1600" b="1" i="0" u="none" strike="noStrike" dirty="0" smtClean="0">
                          <a:solidFill>
                            <a:srgbClr val="FF0000"/>
                          </a:solidFill>
                          <a:latin typeface="宋体"/>
                        </a:rPr>
                        <a:t>待扩容</a:t>
                      </a:r>
                      <a:endParaRPr lang="zh-CN" altLang="en-US" sz="1600" b="1" i="0" u="none" strike="noStrike" dirty="0">
                        <a:solidFill>
                          <a:srgbClr val="FF0000"/>
                        </a:solidFill>
                        <a:latin typeface="宋体"/>
                      </a:endParaRP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</a:tr>
              <a:tr h="440019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 err="1">
                          <a:solidFill>
                            <a:srgbClr val="000000"/>
                          </a:solidFill>
                          <a:latin typeface="Calibri"/>
                        </a:rPr>
                        <a:t>deptcenter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E5F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232113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aladdin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zh-CN" altLang="en-US" sz="1600" b="0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专辑推荐</a:t>
                      </a:r>
                    </a:p>
                  </a:txBody>
                  <a:tcPr marL="6280" marR="6280" marT="628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100w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 kern="1200" dirty="0" smtClean="0">
                          <a:solidFill>
                            <a:srgbClr val="000000"/>
                          </a:solidFill>
                          <a:latin typeface="Calibri"/>
                          <a:ea typeface="+mn-ea"/>
                          <a:cs typeface="+mn-cs"/>
                        </a:rPr>
                        <a:t>专辑推荐</a:t>
                      </a:r>
                      <a:r>
                        <a:rPr lang="en-US" altLang="zh-CN" sz="1600" b="0" i="0" u="none" strike="noStrike" kern="1200" dirty="0" smtClean="0">
                          <a:solidFill>
                            <a:srgbClr val="000000"/>
                          </a:solidFill>
                          <a:latin typeface="Calibri"/>
                          <a:ea typeface="+mn-ea"/>
                          <a:cs typeface="+mn-cs"/>
                        </a:rPr>
                        <a:t>: </a:t>
                      </a:r>
                      <a:r>
                        <a:rPr lang="zh-CN" altLang="en-US" sz="1600" b="0" i="0" u="none" strike="noStrike" kern="1200" dirty="0" smtClean="0">
                          <a:solidFill>
                            <a:srgbClr val="000000"/>
                          </a:solidFill>
                          <a:latin typeface="Calibri"/>
                          <a:ea typeface="+mn-ea"/>
                          <a:cs typeface="+mn-cs"/>
                        </a:rPr>
                        <a:t>同专辑详情浏览</a:t>
                      </a:r>
                      <a:r>
                        <a:rPr lang="en-US" altLang="zh-CN" sz="1600" b="0" i="0" u="none" strike="noStrike" kern="1200" dirty="0" smtClean="0">
                          <a:solidFill>
                            <a:srgbClr val="000000"/>
                          </a:solidFill>
                          <a:latin typeface="Calibri"/>
                          <a:ea typeface="+mn-ea"/>
                          <a:cs typeface="+mn-cs"/>
                        </a:rPr>
                        <a:t/>
                      </a:r>
                      <a:br>
                        <a:rPr lang="en-US" altLang="zh-CN" sz="1600" b="0" i="0" u="none" strike="noStrike" kern="1200" dirty="0" smtClean="0">
                          <a:solidFill>
                            <a:srgbClr val="000000"/>
                          </a:solidFill>
                          <a:latin typeface="Calibri"/>
                          <a:ea typeface="+mn-ea"/>
                          <a:cs typeface="+mn-cs"/>
                        </a:rPr>
                      </a:br>
                      <a:r>
                        <a:rPr lang="zh-CN" altLang="en-US" sz="1600" b="0" i="0" u="none" strike="noStrike" kern="1200" dirty="0" smtClean="0">
                          <a:solidFill>
                            <a:srgbClr val="000000"/>
                          </a:solidFill>
                          <a:latin typeface="Calibri"/>
                          <a:ea typeface="+mn-ea"/>
                          <a:cs typeface="+mn-cs"/>
                        </a:rPr>
                        <a:t>品牌推荐</a:t>
                      </a:r>
                      <a:r>
                        <a:rPr lang="en-US" altLang="zh-CN" sz="1600" b="0" i="0" u="none" strike="noStrike" kern="1200" dirty="0" smtClean="0">
                          <a:solidFill>
                            <a:srgbClr val="000000"/>
                          </a:solidFill>
                          <a:latin typeface="Calibri"/>
                          <a:ea typeface="+mn-ea"/>
                          <a:cs typeface="+mn-cs"/>
                        </a:rPr>
                        <a:t>: 100w/3600*4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2006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r" fontAlgn="ctr"/>
                      <a:r>
                        <a:rPr lang="en-US" altLang="zh-CN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757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zh-CN" altLang="en-US" sz="1600" b="0" i="0" u="none" strike="noStrike">
                          <a:solidFill>
                            <a:srgbClr val="000000"/>
                          </a:solidFill>
                          <a:latin typeface="宋体"/>
                        </a:rPr>
                        <a:t>线上容量满足需求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</a:tr>
              <a:tr h="440019"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CN" altLang="en-US" sz="1600" b="0" i="0" u="none" strike="noStrike" dirty="0">
                          <a:solidFill>
                            <a:srgbClr val="000000"/>
                          </a:solidFill>
                          <a:latin typeface="宋体"/>
                        </a:rPr>
                        <a:t>品牌推荐</a:t>
                      </a:r>
                    </a:p>
                  </a:txBody>
                  <a:tcPr marL="6280" marR="6280" marT="628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D9F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应用评估</a:t>
            </a:r>
            <a:r>
              <a:rPr lang="en-US" altLang="zh-CN" dirty="0" smtClean="0"/>
              <a:t> – </a:t>
            </a:r>
            <a:r>
              <a:rPr lang="zh-CN" altLang="en-US" dirty="0" smtClean="0"/>
              <a:t>交易链路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zh-CN" altLang="en-US" dirty="0" smtClean="0"/>
              <a:t>活动预估交易额日均增加</a:t>
            </a:r>
            <a:r>
              <a:rPr lang="en-US" altLang="zh-CN" dirty="0" smtClean="0"/>
              <a:t>20%</a:t>
            </a:r>
          </a:p>
          <a:p>
            <a:r>
              <a:rPr lang="zh-CN" altLang="en-US" dirty="0" smtClean="0"/>
              <a:t>活动无明显峰值，因此对应交易链路应用流量平均增幅也在</a:t>
            </a:r>
            <a:r>
              <a:rPr lang="en-US" altLang="zh-CN" dirty="0" smtClean="0"/>
              <a:t>20%</a:t>
            </a:r>
            <a:r>
              <a:rPr lang="zh-CN" altLang="en-US" dirty="0" smtClean="0"/>
              <a:t>，峰值增量取</a:t>
            </a:r>
            <a:r>
              <a:rPr lang="en-US" altLang="zh-CN" dirty="0" smtClean="0"/>
              <a:t>1.5</a:t>
            </a:r>
            <a:r>
              <a:rPr lang="zh-CN" altLang="en-US" dirty="0" smtClean="0"/>
              <a:t>倍按</a:t>
            </a:r>
            <a:r>
              <a:rPr lang="en-US" altLang="zh-CN" dirty="0" smtClean="0"/>
              <a:t>30%</a:t>
            </a:r>
            <a:r>
              <a:rPr lang="zh-CN" altLang="en-US" dirty="0" smtClean="0"/>
              <a:t>计算</a:t>
            </a:r>
            <a:endParaRPr lang="en-US" altLang="zh-CN" dirty="0" smtClean="0"/>
          </a:p>
          <a:p>
            <a:r>
              <a:rPr lang="zh-CN" altLang="en-US" dirty="0" smtClean="0"/>
              <a:t>交易链路各应用水位均低于</a:t>
            </a:r>
            <a:r>
              <a:rPr lang="en-US" altLang="zh-CN" dirty="0" smtClean="0"/>
              <a:t>40%</a:t>
            </a:r>
            <a:r>
              <a:rPr lang="zh-CN" altLang="en-US" dirty="0" smtClean="0"/>
              <a:t>，活动期间按</a:t>
            </a:r>
            <a:r>
              <a:rPr lang="en-US" altLang="zh-CN" dirty="0" smtClean="0"/>
              <a:t>30%</a:t>
            </a:r>
            <a:r>
              <a:rPr lang="zh-CN" altLang="en-US" dirty="0" smtClean="0"/>
              <a:t>增幅计算水位在</a:t>
            </a:r>
            <a:r>
              <a:rPr lang="en-US" altLang="zh-CN" dirty="0" smtClean="0"/>
              <a:t>40%*(1+30%)=52%</a:t>
            </a:r>
          </a:p>
          <a:p>
            <a:endParaRPr lang="en-US" altLang="zh-CN" dirty="0" smtClean="0"/>
          </a:p>
          <a:p>
            <a:r>
              <a:rPr lang="zh-CN" altLang="en-US" b="1" dirty="0" smtClean="0"/>
              <a:t>结论：交易链路各应用容量充足</a:t>
            </a:r>
            <a:endParaRPr lang="zh-CN" altLang="en-US" b="1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数据库评估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数据库方面的压力主要来自抽奖和分享，对应的库是</a:t>
            </a:r>
            <a:r>
              <a:rPr lang="en-US" altLang="zh-CN" dirty="0" err="1" smtClean="0"/>
              <a:t>tcp</a:t>
            </a:r>
            <a:r>
              <a:rPr lang="zh-CN" altLang="en-US" dirty="0" smtClean="0"/>
              <a:t>和</a:t>
            </a:r>
            <a:r>
              <a:rPr lang="en-US" altLang="zh-CN" dirty="0" err="1" smtClean="0"/>
              <a:t>tmall_share</a:t>
            </a:r>
            <a:endParaRPr lang="en-US" altLang="zh-CN" dirty="0" smtClean="0"/>
          </a:p>
          <a:p>
            <a:endParaRPr lang="en-US" altLang="zh-CN" dirty="0" smtClean="0"/>
          </a:p>
        </p:txBody>
      </p:sp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827584" y="3140968"/>
          <a:ext cx="7519010" cy="199059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32421"/>
                <a:gridCol w="3193225"/>
                <a:gridCol w="1654493"/>
                <a:gridCol w="1338871"/>
              </a:tblGrid>
              <a:tr h="710433">
                <a:tc>
                  <a:txBody>
                    <a:bodyPr/>
                    <a:lstStyle/>
                    <a:p>
                      <a:pPr algn="ctr"/>
                      <a:r>
                        <a:rPr lang="zh-CN" altLang="en-US" dirty="0" smtClean="0"/>
                        <a:t>数据库</a:t>
                      </a:r>
                      <a:endParaRPr lang="zh-CN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dirty="0" smtClean="0"/>
                        <a:t>业务场景</a:t>
                      </a:r>
                      <a:endParaRPr lang="zh-CN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dirty="0" smtClean="0"/>
                        <a:t>能力值</a:t>
                      </a:r>
                      <a:endParaRPr lang="zh-CN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dirty="0" smtClean="0"/>
                        <a:t>结论</a:t>
                      </a:r>
                      <a:endParaRPr lang="zh-CN" altLang="en-US" dirty="0"/>
                    </a:p>
                  </a:txBody>
                  <a:tcPr anchor="ctr"/>
                </a:tc>
              </a:tr>
              <a:tr h="616891">
                <a:tc>
                  <a:txBody>
                    <a:bodyPr/>
                    <a:lstStyle/>
                    <a:p>
                      <a:r>
                        <a:rPr lang="en-US" altLang="zh-CN" dirty="0" err="1" smtClean="0"/>
                        <a:t>tcp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dirty="0" smtClean="0"/>
                        <a:t>红包</a:t>
                      </a:r>
                      <a:r>
                        <a:rPr lang="en-US" altLang="zh-CN" dirty="0" smtClean="0"/>
                        <a:t>37w/</a:t>
                      </a:r>
                      <a:r>
                        <a:rPr lang="zh-CN" altLang="en-US" dirty="0" smtClean="0"/>
                        <a:t>天，发红包峰值</a:t>
                      </a:r>
                      <a:r>
                        <a:rPr lang="en-US" altLang="zh-CN" dirty="0" smtClean="0"/>
                        <a:t>QPS&lt;30</a:t>
                      </a:r>
                      <a:endParaRPr lang="zh-CN" alt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zh-CN" dirty="0" smtClean="0"/>
                        <a:t>200 TPS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满足需求</a:t>
                      </a:r>
                      <a:endParaRPr lang="zh-CN" altLang="en-US" dirty="0"/>
                    </a:p>
                  </a:txBody>
                  <a:tcPr/>
                </a:tc>
              </a:tr>
              <a:tr h="616891">
                <a:tc>
                  <a:txBody>
                    <a:bodyPr/>
                    <a:lstStyle/>
                    <a:p>
                      <a:r>
                        <a:rPr lang="en-US" altLang="zh-CN" dirty="0" err="1" smtClean="0"/>
                        <a:t>tmall_share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dirty="0" smtClean="0"/>
                        <a:t>有效分享的</a:t>
                      </a:r>
                      <a:r>
                        <a:rPr lang="zh-CN" altLang="en-US" baseline="0" dirty="0" smtClean="0"/>
                        <a:t>峰值</a:t>
                      </a:r>
                      <a:r>
                        <a:rPr lang="en-US" altLang="zh-CN" baseline="0" dirty="0" smtClean="0"/>
                        <a:t>QPS 132</a:t>
                      </a:r>
                      <a:endParaRPr lang="zh-CN" alt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800" dirty="0" smtClean="0"/>
                        <a:t>350 TPS</a:t>
                      </a:r>
                      <a:endParaRPr lang="zh-CN" altLang="en-US" dirty="0" smtClean="0"/>
                    </a:p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满足需求</a:t>
                      </a:r>
                      <a:endParaRPr lang="zh-CN" alt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7348</TotalTime>
  <Words>849</Words>
  <Application>Microsoft Office PowerPoint</Application>
  <PresentationFormat>全屏显示(4:3)</PresentationFormat>
  <Paragraphs>180</Paragraphs>
  <Slides>11</Slides>
  <Notes>3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11</vt:i4>
      </vt:variant>
    </vt:vector>
  </HeadingPairs>
  <TitlesOfParts>
    <vt:vector size="12" baseType="lpstr">
      <vt:lpstr>Office 主题</vt:lpstr>
      <vt:lpstr>2013天猫新风尚 活动评估报告</vt:lpstr>
      <vt:lpstr>2013天猫新风尚</vt:lpstr>
      <vt:lpstr>新风尚简介</vt:lpstr>
      <vt:lpstr>运营数据</vt:lpstr>
      <vt:lpstr>应用评估 - 预热期</vt:lpstr>
      <vt:lpstr>应用评估 - 活动期</vt:lpstr>
      <vt:lpstr>应用评估 – 旺旺推广</vt:lpstr>
      <vt:lpstr>应用评估 – 交易链路</vt:lpstr>
      <vt:lpstr>数据库评估</vt:lpstr>
      <vt:lpstr>支付宝评估</vt:lpstr>
      <vt:lpstr>幻灯片 11</vt:lpstr>
    </vt:vector>
  </TitlesOfParts>
  <Company>Alibaba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2013天猫新风尚</dc:title>
  <dc:creator>qianshan.je</dc:creator>
  <cp:lastModifiedBy>千山</cp:lastModifiedBy>
  <cp:revision>445</cp:revision>
  <dcterms:created xsi:type="dcterms:W3CDTF">2012-06-18T07:22:50Z</dcterms:created>
  <dcterms:modified xsi:type="dcterms:W3CDTF">2013-04-02T13:37:21Z</dcterms:modified>
</cp:coreProperties>
</file>

<file path=docProps/thumbnail.jpeg>
</file>