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slides/slide47.xml" ContentType="application/vnd.openxmlformats-officedocument.presentationml.slide+xml"/>
  <Override PartName="/ppt/notesSlides/notesSlide2.xml" ContentType="application/vnd.openxmlformats-officedocument.presentationml.notesSlide+xml"/>
  <Override PartName="/customXml/itemProps1.xml" ContentType="application/vnd.openxmlformats-officedocument.customXmlProperties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36.xml" ContentType="application/vnd.openxmlformats-officedocument.presentationml.slide+xml"/>
  <Override PartName="/ppt/slideLayouts/slideLayout6.xml" ContentType="application/vnd.openxmlformats-officedocument.presentationml.slideLayout+xml"/>
  <Override PartName="/ppt/notesSlides/notesSlide38.xml" ContentType="application/vnd.openxmlformats-officedocument.presentationml.notesSlide+xml"/>
  <Override PartName="/ppt/notesSlides/notesSlide49.xml" ContentType="application/vnd.openxmlformats-officedocument.presentationml.notesSlide+xml"/>
  <Override PartName="/ppt/slides/slide25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27.xml" ContentType="application/vnd.openxmlformats-officedocument.presentationml.notesSlide+xml"/>
  <Override PartName="/ppt/notesSlides/notesSlide45.xml" ContentType="application/vnd.openxmlformats-officedocument.presentationml.notesSlide+xml"/>
  <Default Extension="xml" ContentType="application/xml"/>
  <Override PartName="/ppt/slides/slide14.xml" ContentType="application/vnd.openxmlformats-officedocument.presentationml.slide+xml"/>
  <Override PartName="/ppt/slides/slide32.xml" ContentType="application/vnd.openxmlformats-officedocument.presentationml.slide+xml"/>
  <Override PartName="/ppt/slides/slide50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notesSlides/notesSlide34.xml" ContentType="application/vnd.openxmlformats-officedocument.presentationml.notesSlide+xml"/>
  <Override PartName="/ppt/slides/slide1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notesSlides/notesSlide23.xml" ContentType="application/vnd.openxmlformats-officedocument.presentationml.notesSlide+xml"/>
  <Override PartName="/ppt/notesSlides/notesSlide41.xml" ContentType="application/vnd.openxmlformats-officedocument.presentationml.notesSlide+xml"/>
  <Override PartName="/docProps/custom.xml" ContentType="application/vnd.openxmlformats-officedocument.custom-properties+xml"/>
  <Override PartName="/ppt/notesSlides/notesSlide12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customXml/itemProps2.xml" ContentType="application/vnd.openxmlformats-officedocument.customXml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bin" ContentType="application/vnd.openxmlformats-officedocument.oleObject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8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46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44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42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31.xml" ContentType="application/vnd.openxmlformats-officedocument.presentationml.notesSlide+xml"/>
  <Default Extension="vml" ContentType="application/vnd.openxmlformats-officedocument.vmlDrawing"/>
  <Override PartName="/ppt/notesSlides/notesSlide40.xml" ContentType="application/vnd.openxmlformats-officedocument.presentationml.notesSlide+xml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slides/slide49.xml" ContentType="application/vnd.openxmlformats-officedocument.presentationml.slide+xml"/>
  <Override PartName="/ppt/handoutMasters/handoutMaster1.xml" ContentType="application/vnd.openxmlformats-officedocument.presentationml.handoutMaster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customXml/itemProps3.xml" ContentType="application/vnd.openxmlformats-officedocument.customXml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notesSlides/notesSlide29.xml" ContentType="application/vnd.openxmlformats-officedocument.presentationml.notesSlide+xml"/>
  <Override PartName="/ppt/notesSlides/notesSlide47.xml" ContentType="application/vnd.openxmlformats-officedocument.presentationml.notesSlid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34.xml" ContentType="application/vnd.openxmlformats-officedocument.presentationml.slide+xml"/>
  <Override PartName="/ppt/notesSlides/notesSlide18.xml" ContentType="application/vnd.openxmlformats-officedocument.presentationml.notesSlide+xml"/>
  <Default Extension="wmf" ContentType="image/x-wmf"/>
  <Override PartName="/ppt/notesSlides/notesSlide36.xml" ContentType="application/vnd.openxmlformats-officedocument.presentationml.notesSlide+xml"/>
  <Default Extension="rels" ContentType="application/vnd.openxmlformats-package.relationships+xml"/>
  <Override PartName="/ppt/slides/slide23.xml" ContentType="application/vnd.openxmlformats-officedocument.presentationml.slide+xml"/>
  <Override PartName="/ppt/slides/slide41.xml" ContentType="application/vnd.openxmlformats-officedocument.presentationml.slide+xml"/>
  <Override PartName="/ppt/notesSlides/notesSlide25.xml" ContentType="application/vnd.openxmlformats-officedocument.presentationml.notesSlide+xml"/>
  <Override PartName="/ppt/notesSlides/notesSlide43.xml" ContentType="application/vnd.openxmlformats-officedocument.presentationml.notesSlide+xml"/>
  <Override PartName="/ppt/slides/slide12.xml" ContentType="application/vnd.openxmlformats-officedocument.presentationml.slide+xml"/>
  <Override PartName="/ppt/slides/slide30.xml" ContentType="application/vnd.openxmlformats-officedocument.presentationml.slide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10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56"/>
  </p:notesMasterIdLst>
  <p:handoutMasterIdLst>
    <p:handoutMasterId r:id="rId57"/>
  </p:handoutMasterIdLst>
  <p:sldIdLst>
    <p:sldId id="256" r:id="rId5"/>
    <p:sldId id="261" r:id="rId6"/>
    <p:sldId id="262" r:id="rId7"/>
    <p:sldId id="263" r:id="rId8"/>
    <p:sldId id="264" r:id="rId9"/>
    <p:sldId id="265" r:id="rId10"/>
    <p:sldId id="310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5" r:id="rId30"/>
    <p:sldId id="286" r:id="rId31"/>
    <p:sldId id="287" r:id="rId32"/>
    <p:sldId id="288" r:id="rId33"/>
    <p:sldId id="289" r:id="rId34"/>
    <p:sldId id="290" r:id="rId35"/>
    <p:sldId id="291" r:id="rId36"/>
    <p:sldId id="292" r:id="rId37"/>
    <p:sldId id="293" r:id="rId38"/>
    <p:sldId id="294" r:id="rId39"/>
    <p:sldId id="295" r:id="rId40"/>
    <p:sldId id="296" r:id="rId41"/>
    <p:sldId id="297" r:id="rId42"/>
    <p:sldId id="298" r:id="rId43"/>
    <p:sldId id="299" r:id="rId44"/>
    <p:sldId id="300" r:id="rId45"/>
    <p:sldId id="301" r:id="rId46"/>
    <p:sldId id="302" r:id="rId47"/>
    <p:sldId id="303" r:id="rId48"/>
    <p:sldId id="304" r:id="rId49"/>
    <p:sldId id="305" r:id="rId50"/>
    <p:sldId id="306" r:id="rId51"/>
    <p:sldId id="307" r:id="rId52"/>
    <p:sldId id="308" r:id="rId53"/>
    <p:sldId id="309" r:id="rId54"/>
    <p:sldId id="259" r:id="rId55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35399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3645" autoAdjust="0"/>
    <p:restoredTop sz="94660"/>
  </p:normalViewPr>
  <p:slideViewPr>
    <p:cSldViewPr>
      <p:cViewPr varScale="1">
        <p:scale>
          <a:sx n="93" d="100"/>
          <a:sy n="93" d="100"/>
        </p:scale>
        <p:origin x="-139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143" d="100"/>
          <a:sy n="143" d="100"/>
        </p:scale>
        <p:origin x="-4596" y="-90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slide" Target="slides/slide35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42" Type="http://schemas.openxmlformats.org/officeDocument/2006/relationships/slide" Target="slides/slide38.xml"/><Relationship Id="rId47" Type="http://schemas.openxmlformats.org/officeDocument/2006/relationships/slide" Target="slides/slide43.xml"/><Relationship Id="rId50" Type="http://schemas.openxmlformats.org/officeDocument/2006/relationships/slide" Target="slides/slide46.xml"/><Relationship Id="rId55" Type="http://schemas.openxmlformats.org/officeDocument/2006/relationships/slide" Target="slides/slide51.xml"/><Relationship Id="rId7" Type="http://schemas.openxmlformats.org/officeDocument/2006/relationships/slide" Target="slides/slide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41" Type="http://schemas.openxmlformats.org/officeDocument/2006/relationships/slide" Target="slides/slide37.xml"/><Relationship Id="rId54" Type="http://schemas.openxmlformats.org/officeDocument/2006/relationships/slide" Target="slides/slide50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slide" Target="slides/slide33.xml"/><Relationship Id="rId40" Type="http://schemas.openxmlformats.org/officeDocument/2006/relationships/slide" Target="slides/slide36.xml"/><Relationship Id="rId45" Type="http://schemas.openxmlformats.org/officeDocument/2006/relationships/slide" Target="slides/slide41.xml"/><Relationship Id="rId53" Type="http://schemas.openxmlformats.org/officeDocument/2006/relationships/slide" Target="slides/slide49.xml"/><Relationship Id="rId58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slide" Target="slides/slide32.xml"/><Relationship Id="rId49" Type="http://schemas.openxmlformats.org/officeDocument/2006/relationships/slide" Target="slides/slide45.xml"/><Relationship Id="rId57" Type="http://schemas.openxmlformats.org/officeDocument/2006/relationships/handoutMaster" Target="handoutMasters/handoutMaster1.xml"/><Relationship Id="rId61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4" Type="http://schemas.openxmlformats.org/officeDocument/2006/relationships/slide" Target="slides/slide40.xml"/><Relationship Id="rId52" Type="http://schemas.openxmlformats.org/officeDocument/2006/relationships/slide" Target="slides/slide48.xml"/><Relationship Id="rId6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43" Type="http://schemas.openxmlformats.org/officeDocument/2006/relationships/slide" Target="slides/slide39.xml"/><Relationship Id="rId48" Type="http://schemas.openxmlformats.org/officeDocument/2006/relationships/slide" Target="slides/slide44.xml"/><Relationship Id="rId56" Type="http://schemas.openxmlformats.org/officeDocument/2006/relationships/notesMaster" Target="notesMasters/notesMaster1.xml"/><Relationship Id="rId8" Type="http://schemas.openxmlformats.org/officeDocument/2006/relationships/slide" Target="slides/slide4.xml"/><Relationship Id="rId51" Type="http://schemas.openxmlformats.org/officeDocument/2006/relationships/slide" Target="slides/slide47.xml"/><Relationship Id="rId3" Type="http://schemas.openxmlformats.org/officeDocument/2006/relationships/customXml" Target="../customXml/item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slide" Target="slides/slide34.xml"/><Relationship Id="rId46" Type="http://schemas.openxmlformats.org/officeDocument/2006/relationships/slide" Target="slides/slide42.xml"/><Relationship Id="rId59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7" Type="http://schemas.openxmlformats.org/officeDocument/2006/relationships/image" Target="../media/image13.wmf"/><Relationship Id="rId2" Type="http://schemas.openxmlformats.org/officeDocument/2006/relationships/image" Target="../media/image8.wmf"/><Relationship Id="rId1" Type="http://schemas.openxmlformats.org/officeDocument/2006/relationships/image" Target="../media/image7.wmf"/><Relationship Id="rId6" Type="http://schemas.openxmlformats.org/officeDocument/2006/relationships/image" Target="../media/image12.wmf"/><Relationship Id="rId5" Type="http://schemas.openxmlformats.org/officeDocument/2006/relationships/image" Target="../media/image11.wmf"/><Relationship Id="rId4" Type="http://schemas.openxmlformats.org/officeDocument/2006/relationships/image" Target="../media/image10.wmf"/></Relationships>
</file>

<file path=ppt/drawings/_rels/vmlDrawing2.vml.rels><?xml version="1.0" encoding="UTF-8" standalone="yes"?>
<Relationships xmlns="http://schemas.openxmlformats.org/package/2006/relationships"><Relationship Id="rId8" Type="http://schemas.openxmlformats.org/officeDocument/2006/relationships/image" Target="../media/image21.wmf"/><Relationship Id="rId3" Type="http://schemas.openxmlformats.org/officeDocument/2006/relationships/image" Target="../media/image16.wmf"/><Relationship Id="rId7" Type="http://schemas.openxmlformats.org/officeDocument/2006/relationships/image" Target="../media/image20.wmf"/><Relationship Id="rId2" Type="http://schemas.openxmlformats.org/officeDocument/2006/relationships/image" Target="../media/image15.wmf"/><Relationship Id="rId1" Type="http://schemas.openxmlformats.org/officeDocument/2006/relationships/image" Target="../media/image14.wmf"/><Relationship Id="rId6" Type="http://schemas.openxmlformats.org/officeDocument/2006/relationships/image" Target="../media/image19.wmf"/><Relationship Id="rId5" Type="http://schemas.openxmlformats.org/officeDocument/2006/relationships/image" Target="../media/image18.wmf"/><Relationship Id="rId4" Type="http://schemas.openxmlformats.org/officeDocument/2006/relationships/image" Target="../media/image17.wmf"/><Relationship Id="rId9" Type="http://schemas.openxmlformats.org/officeDocument/2006/relationships/image" Target="../media/image22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23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25.wmf"/><Relationship Id="rId1" Type="http://schemas.openxmlformats.org/officeDocument/2006/relationships/image" Target="../media/image24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7BDA09E5-5659-4DE6-B40C-F4157F90ED68}" type="datetimeFigureOut">
              <a:rPr lang="en-US"/>
              <a:pPr>
                <a:defRPr/>
              </a:pPr>
              <a:t>9/21/2009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6E598033-628D-4EB8-8850-B41C00BF13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6F1DB0DE-A579-4E47-89D2-AB08AF4D1C94}" type="datetimeFigureOut">
              <a:rPr lang="en-US"/>
              <a:pPr>
                <a:defRPr/>
              </a:pPr>
              <a:t>9/21/2009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dirty="0" smtClean="0"/>
              <a:t>Click to edit Master text styles</a:t>
            </a:r>
          </a:p>
          <a:p>
            <a:pPr lvl="1"/>
            <a:r>
              <a:rPr lang="en-US" noProof="0" dirty="0" smtClean="0"/>
              <a:t>Second level</a:t>
            </a:r>
          </a:p>
          <a:p>
            <a:pPr lvl="2"/>
            <a:r>
              <a:rPr lang="en-US" noProof="0" dirty="0" smtClean="0"/>
              <a:t>Third level</a:t>
            </a:r>
          </a:p>
          <a:p>
            <a:pPr lvl="3"/>
            <a:r>
              <a:rPr lang="en-US" noProof="0" dirty="0" smtClean="0"/>
              <a:t>Fourth level</a:t>
            </a:r>
          </a:p>
          <a:p>
            <a:pPr lvl="4"/>
            <a:r>
              <a:rPr lang="en-US" noProof="0" dirty="0" smtClean="0"/>
              <a:t>Fifth level</a:t>
            </a:r>
            <a:endParaRPr lang="en-US" noProof="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dirty="0" smtClean="0">
                <a:latin typeface="+mn-lt"/>
              </a:defRPr>
            </a:lvl1pPr>
          </a:lstStyle>
          <a:p>
            <a:pPr>
              <a:defRPr/>
            </a:pPr>
            <a:r>
              <a:rPr lang="en-US"/>
              <a:t>Confidential Cray Proprietary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8A88DFD3-4C0A-4DC2-9889-16E12A4CEBA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529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5530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D751F6A-390E-4BB0-AA19-73EFDD864CAD}" type="slidenum">
              <a:rPr lang="en-US" smtClean="0"/>
              <a:pPr/>
              <a:t>2</a:t>
            </a:fld>
            <a:endParaRPr lang="en-US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451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6451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EE4698A-4D02-45F8-90A2-24EEDB56A30D}" type="slidenum">
              <a:rPr lang="en-US" smtClean="0"/>
              <a:pPr/>
              <a:t>11</a:t>
            </a:fld>
            <a:endParaRPr lang="en-US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553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6554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4990857-DE07-40BB-AF35-A939A347CD93}" type="slidenum">
              <a:rPr lang="en-US" smtClean="0"/>
              <a:pPr/>
              <a:t>12</a:t>
            </a:fld>
            <a:endParaRPr lang="en-US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656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6656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E674CD5-7C1A-42C4-AA70-B3E96D82514A}" type="slidenum">
              <a:rPr lang="en-US" smtClean="0"/>
              <a:pPr/>
              <a:t>13</a:t>
            </a:fld>
            <a:endParaRPr lang="en-US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758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6758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0F7CA8B-5899-4EA7-BCDC-1629979D2A9C}" type="slidenum">
              <a:rPr lang="en-US" smtClean="0"/>
              <a:pPr/>
              <a:t>14</a:t>
            </a:fld>
            <a:endParaRPr lang="en-US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861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6861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81394D1-CAC6-4726-85CE-5F60AC8109C3}" type="slidenum">
              <a:rPr lang="en-US" smtClean="0"/>
              <a:pPr/>
              <a:t>15</a:t>
            </a:fld>
            <a:endParaRPr lang="en-US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963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6963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C1096D5-1720-451D-BD30-C89D530EE04C}" type="slidenum">
              <a:rPr lang="en-US" smtClean="0"/>
              <a:pPr/>
              <a:t>16</a:t>
            </a:fld>
            <a:endParaRPr lang="en-US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065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7066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F8BD706-08BC-4DB7-B3FD-D3CE26EEB982}" type="slidenum">
              <a:rPr lang="en-US" smtClean="0"/>
              <a:pPr/>
              <a:t>17</a:t>
            </a:fld>
            <a:endParaRPr lang="en-US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168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7168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96D0817-299C-4744-BB70-0265437B882D}" type="slidenum">
              <a:rPr lang="en-US" smtClean="0"/>
              <a:pPr/>
              <a:t>18</a:t>
            </a:fld>
            <a:endParaRPr lang="en-US" smtClean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270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7270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C3A4DAC-14D0-417E-8E44-8B9B7134A6F0}" type="slidenum">
              <a:rPr lang="en-US" smtClean="0"/>
              <a:pPr/>
              <a:t>19</a:t>
            </a:fld>
            <a:endParaRPr lang="en-US" smtClean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373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7373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E8DD3BE-6538-456E-8283-0F783F6C885F}" type="slidenum">
              <a:rPr lang="en-US" smtClean="0"/>
              <a:pPr/>
              <a:t>20</a:t>
            </a:fld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632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5632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1A5FDE2-08EC-43EA-ADBD-2EE95D1BE792}" type="slidenum">
              <a:rPr lang="en-US" smtClean="0"/>
              <a:pPr/>
              <a:t>3</a:t>
            </a:fld>
            <a:endParaRPr lang="en-US" smtClean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475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7475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AEA1B71-AD1C-41A5-B866-BCF8991657C9}" type="slidenum">
              <a:rPr lang="en-US" smtClean="0"/>
              <a:pPr/>
              <a:t>21</a:t>
            </a:fld>
            <a:endParaRPr lang="en-US" smtClean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577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7578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EDB5294-6525-4E54-81C8-F497A9E86431}" type="slidenum">
              <a:rPr lang="en-US" smtClean="0"/>
              <a:pPr/>
              <a:t>22</a:t>
            </a:fld>
            <a:endParaRPr lang="en-US" smtClean="0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680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7680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A99D8E6-8172-4F49-AA9E-3849D7367F04}" type="slidenum">
              <a:rPr lang="en-US" smtClean="0"/>
              <a:pPr/>
              <a:t>23</a:t>
            </a:fld>
            <a:endParaRPr lang="en-US" smtClean="0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782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7782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EE234D7-92C2-4E45-BCD2-714B4CCFCD17}" type="slidenum">
              <a:rPr lang="en-US" smtClean="0"/>
              <a:pPr/>
              <a:t>24</a:t>
            </a:fld>
            <a:endParaRPr lang="en-US" smtClean="0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885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7885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811C64A-A113-44EE-8F34-7F05E1F6ABD2}" type="slidenum">
              <a:rPr lang="en-US" smtClean="0"/>
              <a:pPr/>
              <a:t>25</a:t>
            </a:fld>
            <a:endParaRPr lang="en-US" smtClean="0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987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7987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C4802AF-B079-4B4D-AFB6-A9308A199BFD}" type="slidenum">
              <a:rPr lang="en-US" smtClean="0"/>
              <a:pPr/>
              <a:t>26</a:t>
            </a:fld>
            <a:endParaRPr lang="en-US" smtClean="0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8089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8090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A44A007-3BC1-496F-A6D5-6B6B160ED15C}" type="slidenum">
              <a:rPr lang="en-US" smtClean="0"/>
              <a:pPr/>
              <a:t>27</a:t>
            </a:fld>
            <a:endParaRPr lang="en-US" smtClean="0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8192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8192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615B8B7-B528-496B-BBEA-806825A7C91B}" type="slidenum">
              <a:rPr lang="en-US" smtClean="0"/>
              <a:pPr/>
              <a:t>28</a:t>
            </a:fld>
            <a:endParaRPr lang="en-US" smtClean="0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8294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8294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5E1440E-C9FC-499D-A127-11B0A6847B98}" type="slidenum">
              <a:rPr lang="en-US" smtClean="0"/>
              <a:pPr/>
              <a:t>29</a:t>
            </a:fld>
            <a:endParaRPr lang="en-US" smtClean="0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8397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8397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07354CB-EEE2-41A0-93BF-5270172CFC02}" type="slidenum">
              <a:rPr lang="en-US" smtClean="0"/>
              <a:pPr/>
              <a:t>30</a:t>
            </a:fld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734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5734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4E89931-8197-47F4-96E0-EAF7A2E09D35}" type="slidenum">
              <a:rPr lang="en-US" smtClean="0"/>
              <a:pPr/>
              <a:t>4</a:t>
            </a:fld>
            <a:endParaRPr lang="en-US" smtClean="0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8499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8499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31BE38E-A438-42E1-B411-C988EBC84B0D}" type="slidenum">
              <a:rPr lang="en-US" smtClean="0"/>
              <a:pPr/>
              <a:t>31</a:t>
            </a:fld>
            <a:endParaRPr lang="en-US" smtClean="0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8601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8602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D39CFF9-11A6-4489-82DF-38CC3ABE4121}" type="slidenum">
              <a:rPr lang="en-US" smtClean="0"/>
              <a:pPr/>
              <a:t>32</a:t>
            </a:fld>
            <a:endParaRPr lang="en-US" smtClean="0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8704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8704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E066B4A-5E8F-4285-81A8-9D240AF2D8DF}" type="slidenum">
              <a:rPr lang="en-US" smtClean="0"/>
              <a:pPr/>
              <a:t>33</a:t>
            </a:fld>
            <a:endParaRPr lang="en-US" smtClean="0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8806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8806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832967F-40A3-420A-ABD6-7835D6DD838F}" type="slidenum">
              <a:rPr lang="en-US" smtClean="0"/>
              <a:pPr/>
              <a:t>34</a:t>
            </a:fld>
            <a:endParaRPr lang="en-US" smtClean="0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8909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8909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657834E-CD7C-4C81-8E0C-BE116D6C40AD}" type="slidenum">
              <a:rPr lang="en-US" smtClean="0"/>
              <a:pPr/>
              <a:t>35</a:t>
            </a:fld>
            <a:endParaRPr lang="en-US" smtClean="0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011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9011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35D956F-DE69-4B41-9A30-8F874CC4BC5B}" type="slidenum">
              <a:rPr lang="en-US" smtClean="0"/>
              <a:pPr/>
              <a:t>36</a:t>
            </a:fld>
            <a:endParaRPr lang="en-US" smtClean="0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113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9114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4B550B5-3E8D-4CDB-A0D7-79CB4E0B4A5C}" type="slidenum">
              <a:rPr lang="en-US" smtClean="0"/>
              <a:pPr/>
              <a:t>37</a:t>
            </a:fld>
            <a:endParaRPr lang="en-US" smtClean="0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216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9216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C536F05-A975-4950-8622-674792A9FBE8}" type="slidenum">
              <a:rPr lang="en-US" smtClean="0"/>
              <a:pPr/>
              <a:t>38</a:t>
            </a:fld>
            <a:endParaRPr lang="en-US" smtClean="0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318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9318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8A15085-07F8-4527-A86B-EAF0800B5037}" type="slidenum">
              <a:rPr lang="en-US" smtClean="0"/>
              <a:pPr/>
              <a:t>39</a:t>
            </a:fld>
            <a:endParaRPr lang="en-US" smtClean="0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421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9421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A896673-CB80-4250-8340-C742FF068D75}" type="slidenum">
              <a:rPr lang="en-US" smtClean="0"/>
              <a:pPr/>
              <a:t>40</a:t>
            </a:fld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837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5837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8AB8603-8DED-44AC-AB63-D15B6FC8F33F}" type="slidenum">
              <a:rPr lang="en-US" smtClean="0"/>
              <a:pPr/>
              <a:t>5</a:t>
            </a:fld>
            <a:endParaRPr lang="en-US" smtClean="0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523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9523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EE62B8C-4285-48ED-87AF-C2DE439DA5FC}" type="slidenum">
              <a:rPr lang="en-US" smtClean="0"/>
              <a:pPr/>
              <a:t>41</a:t>
            </a:fld>
            <a:endParaRPr lang="en-US" smtClean="0"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625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9626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5E5C76B-E455-4D50-B12C-513ED366D5DC}" type="slidenum">
              <a:rPr lang="en-US" smtClean="0"/>
              <a:pPr/>
              <a:t>42</a:t>
            </a:fld>
            <a:endParaRPr lang="en-US" smtClean="0"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728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9728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E29CE58-8D74-41DC-BB65-3BB353C89799}" type="slidenum">
              <a:rPr lang="en-US" smtClean="0"/>
              <a:pPr/>
              <a:t>43</a:t>
            </a:fld>
            <a:endParaRPr lang="en-US" smtClean="0"/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830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9830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40EB51B-F816-4E79-B253-2DFFA2DD195F}" type="slidenum">
              <a:rPr lang="en-US" smtClean="0"/>
              <a:pPr/>
              <a:t>44</a:t>
            </a:fld>
            <a:endParaRPr lang="en-US" smtClean="0"/>
          </a:p>
        </p:txBody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933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9933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B75C7FD-10EF-47E1-8A0B-EEC70F290090}" type="slidenum">
              <a:rPr lang="en-US" smtClean="0"/>
              <a:pPr/>
              <a:t>45</a:t>
            </a:fld>
            <a:endParaRPr lang="en-US" smtClean="0"/>
          </a:p>
        </p:txBody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0035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10035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96E44C6-D2A7-4D97-97BF-A9E480952813}" type="slidenum">
              <a:rPr lang="en-US" smtClean="0"/>
              <a:pPr/>
              <a:t>46</a:t>
            </a:fld>
            <a:endParaRPr lang="en-US" smtClean="0"/>
          </a:p>
        </p:txBody>
      </p:sp>
    </p:spTree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0137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10138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FF2641B-819A-4FB1-BD3B-E3B84DD6FAA3}" type="slidenum">
              <a:rPr lang="en-US" smtClean="0"/>
              <a:pPr/>
              <a:t>47</a:t>
            </a:fld>
            <a:endParaRPr lang="en-US" smtClean="0"/>
          </a:p>
        </p:txBody>
      </p:sp>
    </p:spTree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0240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10240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69B663C-0A50-4223-8398-B9A1AC14014B}" type="slidenum">
              <a:rPr lang="en-US" smtClean="0"/>
              <a:pPr/>
              <a:t>48</a:t>
            </a:fld>
            <a:endParaRPr lang="en-US" smtClean="0"/>
          </a:p>
        </p:txBody>
      </p:sp>
    </p:spTree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0342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10342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495C339-E7A2-4E43-9650-86D4DD600141}" type="slidenum">
              <a:rPr lang="en-US" smtClean="0"/>
              <a:pPr/>
              <a:t>49</a:t>
            </a:fld>
            <a:endParaRPr lang="en-US" smtClean="0"/>
          </a:p>
        </p:txBody>
      </p:sp>
    </p:spTree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0445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10445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FF247C8-F59E-4E4D-958D-8C85E993DC38}" type="slidenum">
              <a:rPr lang="en-US" smtClean="0"/>
              <a:pPr/>
              <a:t>50</a:t>
            </a:fld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939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5939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1D38123-6201-4A09-8F2C-DC401D99DCAD}" type="slidenum">
              <a:rPr lang="en-US" smtClean="0"/>
              <a:pPr/>
              <a:t>6</a:t>
            </a:fld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041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6042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843831D-C183-4640-8DFA-DBCFB7967EEC}" type="slidenum">
              <a:rPr lang="en-US" smtClean="0"/>
              <a:pPr/>
              <a:t>7</a:t>
            </a:fld>
            <a:endParaRPr 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144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6144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F0CF2E9-B96B-42B5-99E5-123F4F96D81E}" type="slidenum">
              <a:rPr lang="en-US" smtClean="0"/>
              <a:pPr/>
              <a:t>8</a:t>
            </a:fld>
            <a:endParaRPr 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246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6246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72943A1-D648-4C29-8054-5440E55D0428}" type="slidenum">
              <a:rPr lang="en-US" smtClean="0"/>
              <a:pPr/>
              <a:t>9</a:t>
            </a:fld>
            <a:endParaRPr lang="en-U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349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6349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A9005ED-BE37-44CE-B785-1D7399C5E6FB}" type="slidenum">
              <a:rPr lang="en-US" smtClean="0"/>
              <a:pPr/>
              <a:t>10</a:t>
            </a:fld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Layout">
    <p:bg>
      <p:bgPr>
        <a:blipFill dpi="0" rotWithShape="1">
          <a:blip r:embed="rId2" cstate="print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33400" y="1524000"/>
            <a:ext cx="8001000" cy="1828800"/>
          </a:xfrm>
        </p:spPr>
        <p:txBody>
          <a:bodyPr>
            <a:noAutofit/>
          </a:bodyPr>
          <a:lstStyle>
            <a:lvl1pPr algn="ctr">
              <a:lnSpc>
                <a:spcPct val="150000"/>
              </a:lnSpc>
              <a:defRPr sz="4000" b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dirty="0" smtClean="0"/>
              <a:t>Click to edit Title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743200" y="6629400"/>
            <a:ext cx="3581400" cy="254000"/>
          </a:xfrm>
          <a:prstGeom prst="rect">
            <a:avLst/>
          </a:prstGeom>
        </p:spPr>
        <p:txBody>
          <a:bodyPr/>
          <a:lstStyle>
            <a:lvl1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 b="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r>
              <a:rPr lang="en-US" smtClean="0">
                <a:latin typeface="Arial" charset="0"/>
                <a:ea typeface="Arial Unicode MS" pitchFamily="34" charset="-128"/>
                <a:cs typeface="Arial Unicode MS" pitchFamily="34" charset="-128"/>
              </a:rPr>
              <a:t>© Cray Inc.</a:t>
            </a:r>
            <a:endParaRPr lang="en-US" dirty="0">
              <a:latin typeface="Arial" charset="0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9" name="Content Placeholder 8"/>
          <p:cNvSpPr>
            <a:spLocks noGrp="1"/>
          </p:cNvSpPr>
          <p:nvPr>
            <p:ph sz="quarter" idx="12" hasCustomPrompt="1"/>
          </p:nvPr>
        </p:nvSpPr>
        <p:spPr>
          <a:xfrm>
            <a:off x="762000" y="3581400"/>
            <a:ext cx="7543800" cy="2286000"/>
          </a:xfrm>
        </p:spPr>
        <p:txBody>
          <a:bodyPr/>
          <a:lstStyle>
            <a:lvl1pPr algn="ctr">
              <a:spcBef>
                <a:spcPts val="0"/>
              </a:spcBef>
              <a:buNone/>
              <a:defRPr kumimoji="0" lang="en-US" sz="3200" b="1" i="0" u="none" strike="noStrike" kern="1200" cap="none" spc="-100" normalizeH="0" baseline="0" noProof="0" smtClean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F0000"/>
                </a:solidFill>
                <a:effectLst>
                  <a:innerShdw blurRad="50800" dist="25400" dir="13500000">
                    <a:prstClr val="black">
                      <a:alpha val="70000"/>
                    </a:prstClr>
                  </a:innerShdw>
                </a:effectLst>
                <a:uLnTx/>
                <a:uFillTx/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kumimoji="0" lang="en-US" sz="4000" b="0" i="0" u="none" strike="noStrike" kern="1200" cap="none" spc="-100" normalizeH="0" baseline="0" noProof="0" dirty="0" smtClean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F0000"/>
                </a:solidFill>
                <a:effectLst>
                  <a:innerShdw blurRad="50800" dist="25400" dir="13500000">
                    <a:prstClr val="black">
                      <a:alpha val="70000"/>
                    </a:prstClr>
                  </a:innerShdw>
                </a:effectLst>
                <a:uLnTx/>
                <a:uFillTx/>
                <a:latin typeface="Calibri" pitchFamily="34" charset="0"/>
                <a:ea typeface="+mj-ea"/>
                <a:cs typeface="+mj-cs"/>
              </a:rPr>
              <a:t>Click to edit the Presenter’s Info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2725" y="466725"/>
            <a:ext cx="8705850" cy="5143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212725" y="1206500"/>
            <a:ext cx="4276725" cy="518795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1850" y="1206500"/>
            <a:ext cx="4276725" cy="518795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Cray Inc. Preliminary and Proprietary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D6F1AD-5C1D-480F-9898-63CC1B353913}" type="slidenum">
              <a:rPr lang="en-US"/>
              <a:pPr>
                <a:defRPr/>
              </a:pPr>
              <a:t>‹#›</a:t>
            </a:fld>
            <a:r>
              <a:rPr lang="en-US"/>
              <a:t> </a:t>
            </a:r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2725" y="466725"/>
            <a:ext cx="8705850" cy="5143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212725" y="1206500"/>
            <a:ext cx="4276725" cy="518795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1850" y="1206500"/>
            <a:ext cx="4276725" cy="25177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1850" y="3876675"/>
            <a:ext cx="4276725" cy="25177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Cray Inc. Preliminary and Proprietary</a:t>
            </a:r>
          </a:p>
        </p:txBody>
      </p:sp>
      <p:sp>
        <p:nvSpPr>
          <p:cNvPr id="8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F2F682-4107-460D-B127-2318B6C971EC}" type="slidenum">
              <a:rPr lang="en-US"/>
              <a:pPr>
                <a:defRPr/>
              </a:pPr>
              <a:t>‹#›</a:t>
            </a:fld>
            <a:r>
              <a:rPr lang="en-US"/>
              <a:t> </a:t>
            </a:r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152400" y="990600"/>
            <a:ext cx="8763000" cy="5410200"/>
          </a:xfrm>
        </p:spPr>
        <p:txBody>
          <a:bodyPr/>
          <a:lstStyle>
            <a:lvl1pPr>
              <a:buClr>
                <a:srgbClr val="000066"/>
              </a:buClr>
              <a:defRPr sz="2400">
                <a:latin typeface="Arial" pitchFamily="34" charset="0"/>
                <a:cs typeface="Arial" pitchFamily="34" charset="0"/>
              </a:defRPr>
            </a:lvl1pPr>
            <a:lvl2pPr>
              <a:buClr>
                <a:srgbClr val="000099"/>
              </a:buClr>
              <a:buSzPct val="110000"/>
              <a:buFont typeface="Calibri" pitchFamily="34" charset="0"/>
              <a:buChar char="•"/>
              <a:defRPr/>
            </a:lvl2pPr>
            <a:lvl3pPr>
              <a:buClr>
                <a:srgbClr val="002060"/>
              </a:buClr>
              <a:defRPr sz="1800"/>
            </a:lvl3pPr>
            <a:lvl4pPr>
              <a:defRPr sz="1600"/>
            </a:lvl4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23"/>
          <p:cNvSpPr>
            <a:spLocks noGrp="1"/>
          </p:cNvSpPr>
          <p:nvPr>
            <p:ph type="dt" sz="half" idx="2"/>
          </p:nvPr>
        </p:nvSpPr>
        <p:spPr>
          <a:xfrm>
            <a:off x="152400" y="6629400"/>
            <a:ext cx="2438400" cy="228600"/>
          </a:xfrm>
          <a:prstGeom prst="rect">
            <a:avLst/>
          </a:prstGeom>
        </p:spPr>
        <p:txBody>
          <a:bodyPr anchor="ctr"/>
          <a:lstStyle>
            <a:lvl1pPr>
              <a:defRPr sz="1000" b="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r>
              <a:rPr lang="en-US" smtClean="0"/>
              <a:t>September 21-24, 2009</a:t>
            </a:r>
            <a:endParaRPr lang="en-US" dirty="0"/>
          </a:p>
        </p:txBody>
      </p:sp>
      <p:sp>
        <p:nvSpPr>
          <p:cNvPr id="8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2781300" y="6629400"/>
            <a:ext cx="3581400" cy="254000"/>
          </a:xfrm>
          <a:prstGeom prst="rect">
            <a:avLst/>
          </a:prstGeom>
        </p:spPr>
        <p:txBody>
          <a:bodyPr anchor="ctr"/>
          <a:lstStyle>
            <a:lvl1pPr algn="ctr">
              <a:defRPr sz="10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r>
              <a:rPr lang="en-US" dirty="0" smtClean="0"/>
              <a:t>© Cray Inc.</a:t>
            </a:r>
            <a:endParaRPr lang="en-US" dirty="0"/>
          </a:p>
        </p:txBody>
      </p:sp>
      <p:sp>
        <p:nvSpPr>
          <p:cNvPr id="10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382000" y="6629400"/>
            <a:ext cx="609600" cy="228600"/>
          </a:xfrm>
          <a:prstGeom prst="rect">
            <a:avLst/>
          </a:prstGeom>
        </p:spPr>
        <p:txBody>
          <a:bodyPr anchor="ctr"/>
          <a:lstStyle>
            <a:lvl1pPr algn="r">
              <a:defRPr sz="10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D505C863-2CE5-41D4-9A34-1C6D7786FC48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1" name="Title Placeholder 4"/>
          <p:cNvSpPr>
            <a:spLocks noGrp="1"/>
          </p:cNvSpPr>
          <p:nvPr>
            <p:ph type="title"/>
          </p:nvPr>
        </p:nvSpPr>
        <p:spPr>
          <a:xfrm>
            <a:off x="152400" y="152400"/>
            <a:ext cx="6858000" cy="609600"/>
          </a:xfrm>
          <a:prstGeom prst="rect">
            <a:avLst/>
          </a:prstGeom>
          <a:ln w="6350" cap="rnd">
            <a:noFill/>
          </a:ln>
        </p:spPr>
        <p:txBody>
          <a:bodyPr vert="horz" anchor="t" anchorCtr="0">
            <a:normAutofit/>
          </a:bodyPr>
          <a:lstStyle/>
          <a:p>
            <a:r>
              <a:rPr lang="en-US" dirty="0" smtClean="0"/>
              <a:t>Click to edit slide title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 smtClean="0"/>
              <a:t>Click to edit slide title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half" idx="1"/>
          </p:nvPr>
        </p:nvSpPr>
        <p:spPr>
          <a:xfrm>
            <a:off x="152400" y="990600"/>
            <a:ext cx="4364736" cy="5486400"/>
          </a:xfrm>
        </p:spPr>
        <p:txBody>
          <a:bodyPr/>
          <a:lstStyle>
            <a:lvl1pPr>
              <a:buClr>
                <a:srgbClr val="000066"/>
              </a:buClr>
              <a:defRPr sz="2000"/>
            </a:lvl1pPr>
            <a:lvl3pPr>
              <a:defRPr sz="1600"/>
            </a:lvl3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990600"/>
            <a:ext cx="4343400" cy="548640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8" name="Date Placeholder 23"/>
          <p:cNvSpPr>
            <a:spLocks noGrp="1"/>
          </p:cNvSpPr>
          <p:nvPr>
            <p:ph type="dt" sz="half" idx="10"/>
          </p:nvPr>
        </p:nvSpPr>
        <p:spPr>
          <a:xfrm>
            <a:off x="152400" y="6629400"/>
            <a:ext cx="2438400" cy="228600"/>
          </a:xfrm>
          <a:prstGeom prst="rect">
            <a:avLst/>
          </a:prstGeom>
        </p:spPr>
        <p:txBody>
          <a:bodyPr/>
          <a:lstStyle>
            <a:lvl1pPr>
              <a:defRPr sz="1000" b="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r>
              <a:rPr lang="en-US" smtClean="0"/>
              <a:t>September 21-24, 2009</a:t>
            </a:r>
            <a:endParaRPr lang="en-US" dirty="0"/>
          </a:p>
        </p:txBody>
      </p:sp>
      <p:sp>
        <p:nvSpPr>
          <p:cNvPr id="9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2781300" y="6629400"/>
            <a:ext cx="3581400" cy="254000"/>
          </a:xfrm>
          <a:prstGeom prst="rect">
            <a:avLst/>
          </a:prstGeom>
        </p:spPr>
        <p:txBody>
          <a:bodyPr/>
          <a:lstStyle>
            <a:lvl1pPr algn="ctr">
              <a:defRPr sz="10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r>
              <a:rPr lang="en-US" smtClean="0"/>
              <a:t>© Cray Inc.</a:t>
            </a:r>
            <a:endParaRPr lang="en-US" dirty="0"/>
          </a:p>
        </p:txBody>
      </p:sp>
      <p:sp>
        <p:nvSpPr>
          <p:cNvPr id="10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382000" y="6629400"/>
            <a:ext cx="609600" cy="228600"/>
          </a:xfrm>
          <a:prstGeom prst="rect">
            <a:avLst/>
          </a:prstGeom>
        </p:spPr>
        <p:txBody>
          <a:bodyPr/>
          <a:lstStyle>
            <a:lvl1pPr algn="r">
              <a:defRPr sz="10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D505C863-2CE5-41D4-9A34-1C6D7786FC48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 smtClean="0"/>
              <a:t>Click to edit slide title</a:t>
            </a:r>
            <a:endParaRPr lang="en-US" dirty="0"/>
          </a:p>
        </p:txBody>
      </p:sp>
      <p:sp>
        <p:nvSpPr>
          <p:cNvPr id="6" name="Date Placeholder 23"/>
          <p:cNvSpPr>
            <a:spLocks noGrp="1"/>
          </p:cNvSpPr>
          <p:nvPr>
            <p:ph type="dt" sz="half" idx="2"/>
          </p:nvPr>
        </p:nvSpPr>
        <p:spPr>
          <a:xfrm>
            <a:off x="152400" y="6629400"/>
            <a:ext cx="2438400" cy="228600"/>
          </a:xfrm>
          <a:prstGeom prst="rect">
            <a:avLst/>
          </a:prstGeom>
        </p:spPr>
        <p:txBody>
          <a:bodyPr/>
          <a:lstStyle>
            <a:lvl1pPr>
              <a:defRPr sz="1000" b="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r>
              <a:rPr lang="en-US" smtClean="0"/>
              <a:t>September 21-24, 2009</a:t>
            </a:r>
            <a:endParaRPr lang="en-US" dirty="0"/>
          </a:p>
        </p:txBody>
      </p:sp>
      <p:sp>
        <p:nvSpPr>
          <p:cNvPr id="7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2781300" y="6629400"/>
            <a:ext cx="3581400" cy="254000"/>
          </a:xfrm>
          <a:prstGeom prst="rect">
            <a:avLst/>
          </a:prstGeom>
        </p:spPr>
        <p:txBody>
          <a:bodyPr/>
          <a:lstStyle>
            <a:lvl1pPr algn="ctr">
              <a:defRPr sz="10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r>
              <a:rPr lang="en-US" smtClean="0"/>
              <a:t>© Cray Inc.</a:t>
            </a:r>
            <a:endParaRPr lang="en-US" dirty="0"/>
          </a:p>
        </p:txBody>
      </p:sp>
      <p:sp>
        <p:nvSpPr>
          <p:cNvPr id="8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382000" y="6629400"/>
            <a:ext cx="609600" cy="228600"/>
          </a:xfrm>
          <a:prstGeom prst="rect">
            <a:avLst/>
          </a:prstGeom>
        </p:spPr>
        <p:txBody>
          <a:bodyPr/>
          <a:lstStyle>
            <a:lvl1pPr algn="r">
              <a:defRPr sz="10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D505C863-2CE5-41D4-9A34-1C6D7786FC48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23"/>
          <p:cNvSpPr>
            <a:spLocks noGrp="1"/>
          </p:cNvSpPr>
          <p:nvPr>
            <p:ph type="dt" sz="half" idx="2"/>
          </p:nvPr>
        </p:nvSpPr>
        <p:spPr>
          <a:xfrm>
            <a:off x="152400" y="6629400"/>
            <a:ext cx="2438400" cy="228600"/>
          </a:xfrm>
          <a:prstGeom prst="rect">
            <a:avLst/>
          </a:prstGeom>
        </p:spPr>
        <p:txBody>
          <a:bodyPr/>
          <a:lstStyle>
            <a:lvl1pPr>
              <a:defRPr sz="1000" b="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r>
              <a:rPr lang="en-US" smtClean="0"/>
              <a:t>September 21-24, 2009</a:t>
            </a:r>
            <a:endParaRPr lang="en-US" dirty="0"/>
          </a:p>
        </p:txBody>
      </p:sp>
      <p:sp>
        <p:nvSpPr>
          <p:cNvPr id="6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2781300" y="6629400"/>
            <a:ext cx="3581400" cy="254000"/>
          </a:xfrm>
          <a:prstGeom prst="rect">
            <a:avLst/>
          </a:prstGeom>
        </p:spPr>
        <p:txBody>
          <a:bodyPr/>
          <a:lstStyle>
            <a:lvl1pPr algn="ctr">
              <a:defRPr sz="10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r>
              <a:rPr lang="en-US" smtClean="0"/>
              <a:t>© Cray Inc.</a:t>
            </a:r>
            <a:endParaRPr lang="en-US" dirty="0"/>
          </a:p>
        </p:txBody>
      </p:sp>
      <p:sp>
        <p:nvSpPr>
          <p:cNvPr id="7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382000" y="6629400"/>
            <a:ext cx="609600" cy="228600"/>
          </a:xfrm>
          <a:prstGeom prst="rect">
            <a:avLst/>
          </a:prstGeom>
        </p:spPr>
        <p:txBody>
          <a:bodyPr/>
          <a:lstStyle>
            <a:lvl1pPr algn="r">
              <a:defRPr sz="10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D505C863-2CE5-41D4-9A34-1C6D7786FC48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629400" y="1066800"/>
            <a:ext cx="2057400" cy="914400"/>
          </a:xfrm>
        </p:spPr>
        <p:txBody>
          <a:bodyPr lIns="91440" tIns="9144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Calibri" pitchFamily="34" charset="0"/>
                <a:ea typeface="+mn-ea"/>
                <a:cs typeface="+mn-cs"/>
              </a:defRPr>
            </a:lvl1pPr>
          </a:lstStyle>
          <a:p>
            <a:r>
              <a:rPr lang="en-US" dirty="0" smtClean="0"/>
              <a:t>Click to edit slide title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1066800"/>
            <a:ext cx="6019800" cy="4953000"/>
          </a:xfrm>
          <a:solidFill>
            <a:schemeClr val="tx2">
              <a:tint val="40000"/>
            </a:schemeClr>
          </a:solidFill>
          <a:effectLst/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noProof="0" dirty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29400" y="2133600"/>
            <a:ext cx="2057400" cy="3886200"/>
          </a:xfrm>
        </p:spPr>
        <p:txBody>
          <a:bodyPr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accent2">
                    <a:lumMod val="50000"/>
                  </a:schemeClr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8" name="Date Placeholder 23"/>
          <p:cNvSpPr>
            <a:spLocks noGrp="1"/>
          </p:cNvSpPr>
          <p:nvPr>
            <p:ph type="dt" sz="half" idx="10"/>
          </p:nvPr>
        </p:nvSpPr>
        <p:spPr>
          <a:xfrm>
            <a:off x="152400" y="6629400"/>
            <a:ext cx="2438400" cy="228600"/>
          </a:xfrm>
          <a:prstGeom prst="rect">
            <a:avLst/>
          </a:prstGeom>
        </p:spPr>
        <p:txBody>
          <a:bodyPr/>
          <a:lstStyle>
            <a:lvl1pPr>
              <a:defRPr sz="1000" b="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r>
              <a:rPr lang="en-US" smtClean="0"/>
              <a:t>September 21-24, 2009</a:t>
            </a:r>
            <a:endParaRPr lang="en-US" dirty="0"/>
          </a:p>
        </p:txBody>
      </p:sp>
      <p:sp>
        <p:nvSpPr>
          <p:cNvPr id="9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2781300" y="6629400"/>
            <a:ext cx="3581400" cy="254000"/>
          </a:xfrm>
          <a:prstGeom prst="rect">
            <a:avLst/>
          </a:prstGeom>
        </p:spPr>
        <p:txBody>
          <a:bodyPr/>
          <a:lstStyle>
            <a:lvl1pPr algn="ctr">
              <a:defRPr sz="10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r>
              <a:rPr lang="en-US" smtClean="0"/>
              <a:t>© Cray Inc.</a:t>
            </a:r>
            <a:endParaRPr lang="en-US" dirty="0"/>
          </a:p>
        </p:txBody>
      </p:sp>
      <p:sp>
        <p:nvSpPr>
          <p:cNvPr id="10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382000" y="6629400"/>
            <a:ext cx="609600" cy="228600"/>
          </a:xfrm>
          <a:prstGeom prst="rect">
            <a:avLst/>
          </a:prstGeom>
        </p:spPr>
        <p:txBody>
          <a:bodyPr/>
          <a:lstStyle>
            <a:lvl1pPr algn="r">
              <a:defRPr sz="10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D505C863-2CE5-41D4-9A34-1C6D7786FC48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 smtClean="0"/>
              <a:t>Click to edit slide title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23"/>
          <p:cNvSpPr>
            <a:spLocks noGrp="1"/>
          </p:cNvSpPr>
          <p:nvPr>
            <p:ph type="dt" sz="half" idx="2"/>
          </p:nvPr>
        </p:nvSpPr>
        <p:spPr>
          <a:xfrm>
            <a:off x="152400" y="6629400"/>
            <a:ext cx="2438400" cy="228600"/>
          </a:xfrm>
          <a:prstGeom prst="rect">
            <a:avLst/>
          </a:prstGeom>
        </p:spPr>
        <p:txBody>
          <a:bodyPr/>
          <a:lstStyle>
            <a:lvl1pPr>
              <a:defRPr sz="1000" b="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r>
              <a:rPr lang="en-US" smtClean="0"/>
              <a:t>September 21-24, 2009</a:t>
            </a:r>
            <a:endParaRPr lang="en-US" dirty="0"/>
          </a:p>
        </p:txBody>
      </p:sp>
      <p:sp>
        <p:nvSpPr>
          <p:cNvPr id="8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2781300" y="6629400"/>
            <a:ext cx="3581400" cy="254000"/>
          </a:xfrm>
          <a:prstGeom prst="rect">
            <a:avLst/>
          </a:prstGeom>
        </p:spPr>
        <p:txBody>
          <a:bodyPr/>
          <a:lstStyle>
            <a:lvl1pPr algn="ctr">
              <a:defRPr sz="10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r>
              <a:rPr lang="en-US" smtClean="0"/>
              <a:t>© Cray Inc.</a:t>
            </a:r>
            <a:endParaRPr lang="en-US" dirty="0"/>
          </a:p>
        </p:txBody>
      </p:sp>
      <p:sp>
        <p:nvSpPr>
          <p:cNvPr id="9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382000" y="6629400"/>
            <a:ext cx="609600" cy="228600"/>
          </a:xfrm>
          <a:prstGeom prst="rect">
            <a:avLst/>
          </a:prstGeom>
        </p:spPr>
        <p:txBody>
          <a:bodyPr/>
          <a:lstStyle>
            <a:lvl1pPr algn="r">
              <a:defRPr sz="10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D505C863-2CE5-41D4-9A34-1C6D7786FC48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slide">
    <p:bg>
      <p:bgPr>
        <a:blipFill dpi="0" rotWithShape="1">
          <a:blip r:embed="rId2" cstate="print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final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43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1285875" y="838200"/>
            <a:ext cx="6705600" cy="1143000"/>
          </a:xfrm>
        </p:spPr>
        <p:txBody>
          <a:bodyPr/>
          <a:lstStyle>
            <a:lvl1pPr algn="ctr">
              <a:lnSpc>
                <a:spcPct val="80000"/>
              </a:lnSpc>
              <a:defRPr sz="3600">
                <a:solidFill>
                  <a:srgbClr val="1A228C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8436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285875" y="2057400"/>
            <a:ext cx="6705600" cy="19812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 sz="3200"/>
            </a:lvl1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3" cstate="print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ext Placeholder 8"/>
          <p:cNvSpPr>
            <a:spLocks noGrp="1"/>
          </p:cNvSpPr>
          <p:nvPr>
            <p:ph type="body" idx="1"/>
          </p:nvPr>
        </p:nvSpPr>
        <p:spPr bwMode="auto">
          <a:xfrm>
            <a:off x="152400" y="990600"/>
            <a:ext cx="8839200" cy="548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52400" y="152400"/>
            <a:ext cx="6858000" cy="609600"/>
          </a:xfrm>
          <a:prstGeom prst="rect">
            <a:avLst/>
          </a:prstGeom>
          <a:ln w="6350" cap="rnd">
            <a:noFill/>
          </a:ln>
        </p:spPr>
        <p:txBody>
          <a:bodyPr vert="horz" anchor="t" anchorCtr="0">
            <a:normAutofit/>
          </a:bodyPr>
          <a:lstStyle/>
          <a:p>
            <a:r>
              <a:rPr lang="en-US" dirty="0" smtClean="0"/>
              <a:t>Click to edit slide title</a:t>
            </a:r>
            <a:endParaRPr lang="en-US" dirty="0"/>
          </a:p>
        </p:txBody>
      </p:sp>
      <p:sp>
        <p:nvSpPr>
          <p:cNvPr id="7" name="Date Placeholder 23"/>
          <p:cNvSpPr>
            <a:spLocks noGrp="1"/>
          </p:cNvSpPr>
          <p:nvPr>
            <p:ph type="dt" sz="half" idx="2"/>
          </p:nvPr>
        </p:nvSpPr>
        <p:spPr>
          <a:xfrm>
            <a:off x="152400" y="6629400"/>
            <a:ext cx="2438400" cy="228600"/>
          </a:xfrm>
          <a:prstGeom prst="rect">
            <a:avLst/>
          </a:prstGeom>
        </p:spPr>
        <p:txBody>
          <a:bodyPr anchor="ctr"/>
          <a:lstStyle>
            <a:lvl1pPr>
              <a:defRPr sz="1000" b="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r>
              <a:rPr lang="en-US" smtClean="0"/>
              <a:t>September 21-24, 2009</a:t>
            </a:r>
            <a:endParaRPr lang="en-US" dirty="0"/>
          </a:p>
        </p:txBody>
      </p:sp>
      <p:sp>
        <p:nvSpPr>
          <p:cNvPr id="8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2781300" y="6629400"/>
            <a:ext cx="3581400" cy="254000"/>
          </a:xfrm>
          <a:prstGeom prst="rect">
            <a:avLst/>
          </a:prstGeom>
        </p:spPr>
        <p:txBody>
          <a:bodyPr anchor="ctr"/>
          <a:lstStyle>
            <a:lvl1pPr algn="ctr">
              <a:defRPr sz="10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r>
              <a:rPr lang="en-US" smtClean="0"/>
              <a:t>© Cray Inc.</a:t>
            </a:r>
            <a:endParaRPr lang="en-US" dirty="0"/>
          </a:p>
        </p:txBody>
      </p:sp>
      <p:sp>
        <p:nvSpPr>
          <p:cNvPr id="9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382000" y="6629400"/>
            <a:ext cx="609600" cy="228600"/>
          </a:xfrm>
          <a:prstGeom prst="rect">
            <a:avLst/>
          </a:prstGeom>
        </p:spPr>
        <p:txBody>
          <a:bodyPr anchor="ctr"/>
          <a:lstStyle>
            <a:lvl1pPr algn="r">
              <a:defRPr sz="10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D505C863-2CE5-41D4-9A34-1C6D7786FC48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93" r:id="rId1"/>
    <p:sldLayoutId id="2147483687" r:id="rId2"/>
    <p:sldLayoutId id="2147483688" r:id="rId3"/>
    <p:sldLayoutId id="2147483689" r:id="rId4"/>
    <p:sldLayoutId id="2147483690" r:id="rId5"/>
    <p:sldLayoutId id="2147483691" r:id="rId6"/>
    <p:sldLayoutId id="2147483692" r:id="rId7"/>
    <p:sldLayoutId id="2147483702" r:id="rId8"/>
    <p:sldLayoutId id="2147483703" r:id="rId9"/>
    <p:sldLayoutId id="2147483704" r:id="rId10"/>
    <p:sldLayoutId id="2147483705" r:id="rId11"/>
  </p:sldLayoutIdLst>
  <p:transition>
    <p:fade/>
  </p:transition>
  <p:hf hdr="0"/>
  <p:txStyles>
    <p:titleStyle>
      <a:lvl1pPr algn="l" rtl="0" fontAlgn="base">
        <a:lnSpc>
          <a:spcPts val="2400"/>
        </a:lnSpc>
        <a:spcBef>
          <a:spcPct val="0"/>
        </a:spcBef>
        <a:spcAft>
          <a:spcPct val="0"/>
        </a:spcAft>
        <a:defRPr lang="en-US" sz="280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344E6D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n-lt"/>
          <a:ea typeface="+mj-ea"/>
          <a:cs typeface="+mj-cs"/>
        </a:defRPr>
      </a:lvl1pPr>
      <a:lvl2pPr algn="l" rtl="0" fontAlgn="base">
        <a:lnSpc>
          <a:spcPts val="1800"/>
        </a:lnSpc>
        <a:spcBef>
          <a:spcPct val="0"/>
        </a:spcBef>
        <a:spcAft>
          <a:spcPct val="0"/>
        </a:spcAft>
        <a:defRPr sz="2000">
          <a:solidFill>
            <a:srgbClr val="344E6D"/>
          </a:solidFill>
          <a:latin typeface="Calibri" pitchFamily="34" charset="0"/>
        </a:defRPr>
      </a:lvl2pPr>
      <a:lvl3pPr algn="l" rtl="0" fontAlgn="base">
        <a:lnSpc>
          <a:spcPts val="1800"/>
        </a:lnSpc>
        <a:spcBef>
          <a:spcPct val="0"/>
        </a:spcBef>
        <a:spcAft>
          <a:spcPct val="0"/>
        </a:spcAft>
        <a:defRPr sz="2000">
          <a:solidFill>
            <a:srgbClr val="344E6D"/>
          </a:solidFill>
          <a:latin typeface="Calibri" pitchFamily="34" charset="0"/>
        </a:defRPr>
      </a:lvl3pPr>
      <a:lvl4pPr algn="l" rtl="0" fontAlgn="base">
        <a:lnSpc>
          <a:spcPts val="1800"/>
        </a:lnSpc>
        <a:spcBef>
          <a:spcPct val="0"/>
        </a:spcBef>
        <a:spcAft>
          <a:spcPct val="0"/>
        </a:spcAft>
        <a:defRPr sz="2000">
          <a:solidFill>
            <a:srgbClr val="344E6D"/>
          </a:solidFill>
          <a:latin typeface="Calibri" pitchFamily="34" charset="0"/>
        </a:defRPr>
      </a:lvl4pPr>
      <a:lvl5pPr algn="l" rtl="0" fontAlgn="base">
        <a:lnSpc>
          <a:spcPts val="1800"/>
        </a:lnSpc>
        <a:spcBef>
          <a:spcPct val="0"/>
        </a:spcBef>
        <a:spcAft>
          <a:spcPct val="0"/>
        </a:spcAft>
        <a:defRPr sz="2000">
          <a:solidFill>
            <a:srgbClr val="344E6D"/>
          </a:solidFill>
          <a:latin typeface="Calibri" pitchFamily="34" charset="0"/>
        </a:defRPr>
      </a:lvl5pPr>
      <a:lvl6pPr marL="457200" algn="l" rtl="0" fontAlgn="base">
        <a:lnSpc>
          <a:spcPts val="1800"/>
        </a:lnSpc>
        <a:spcBef>
          <a:spcPct val="0"/>
        </a:spcBef>
        <a:spcAft>
          <a:spcPct val="0"/>
        </a:spcAft>
        <a:defRPr sz="2000">
          <a:solidFill>
            <a:srgbClr val="344E6D"/>
          </a:solidFill>
          <a:latin typeface="Calibri" pitchFamily="34" charset="0"/>
        </a:defRPr>
      </a:lvl6pPr>
      <a:lvl7pPr marL="914400" algn="l" rtl="0" fontAlgn="base">
        <a:lnSpc>
          <a:spcPts val="1800"/>
        </a:lnSpc>
        <a:spcBef>
          <a:spcPct val="0"/>
        </a:spcBef>
        <a:spcAft>
          <a:spcPct val="0"/>
        </a:spcAft>
        <a:defRPr sz="2000">
          <a:solidFill>
            <a:srgbClr val="344E6D"/>
          </a:solidFill>
          <a:latin typeface="Calibri" pitchFamily="34" charset="0"/>
        </a:defRPr>
      </a:lvl7pPr>
      <a:lvl8pPr marL="1371600" algn="l" rtl="0" fontAlgn="base">
        <a:lnSpc>
          <a:spcPts val="1800"/>
        </a:lnSpc>
        <a:spcBef>
          <a:spcPct val="0"/>
        </a:spcBef>
        <a:spcAft>
          <a:spcPct val="0"/>
        </a:spcAft>
        <a:defRPr sz="2000">
          <a:solidFill>
            <a:srgbClr val="344E6D"/>
          </a:solidFill>
          <a:latin typeface="Calibri" pitchFamily="34" charset="0"/>
        </a:defRPr>
      </a:lvl8pPr>
      <a:lvl9pPr marL="1828800" algn="l" rtl="0" fontAlgn="base">
        <a:lnSpc>
          <a:spcPts val="1800"/>
        </a:lnSpc>
        <a:spcBef>
          <a:spcPct val="0"/>
        </a:spcBef>
        <a:spcAft>
          <a:spcPct val="0"/>
        </a:spcAft>
        <a:defRPr sz="2000">
          <a:solidFill>
            <a:srgbClr val="344E6D"/>
          </a:solidFill>
          <a:latin typeface="Calibri" pitchFamily="34" charset="0"/>
        </a:defRPr>
      </a:lvl9pPr>
    </p:titleStyle>
    <p:bodyStyle>
      <a:lvl1pPr marL="273050" indent="-273050" algn="l" rtl="0" fontAlgn="base">
        <a:spcBef>
          <a:spcPts val="600"/>
        </a:spcBef>
        <a:spcAft>
          <a:spcPct val="0"/>
        </a:spcAft>
        <a:buClr>
          <a:srgbClr val="000066"/>
        </a:buClr>
        <a:buSzPct val="110000"/>
        <a:buFont typeface="Wingdings" pitchFamily="2" charset="2"/>
        <a:buChar char="§"/>
        <a:defRPr sz="2400" kern="1200">
          <a:solidFill>
            <a:srgbClr val="595959"/>
          </a:solidFill>
          <a:latin typeface="Arial" pitchFamily="34" charset="0"/>
          <a:ea typeface="+mn-ea"/>
          <a:cs typeface="Arial" pitchFamily="34" charset="0"/>
        </a:defRPr>
      </a:lvl1pPr>
      <a:lvl2pPr marL="639763" indent="-273050" algn="l" rtl="0" fontAlgn="base">
        <a:spcBef>
          <a:spcPts val="300"/>
        </a:spcBef>
        <a:spcAft>
          <a:spcPct val="0"/>
        </a:spcAft>
        <a:buClr>
          <a:srgbClr val="000099"/>
        </a:buClr>
        <a:buSzPct val="110000"/>
        <a:buFont typeface="Arial" pitchFamily="34" charset="0"/>
        <a:buChar char="•"/>
        <a:defRPr sz="2000" kern="1200">
          <a:solidFill>
            <a:srgbClr val="595959"/>
          </a:solidFill>
          <a:latin typeface="Arial" pitchFamily="34" charset="0"/>
          <a:ea typeface="+mn-ea"/>
          <a:cs typeface="Arial" pitchFamily="34" charset="0"/>
        </a:defRPr>
      </a:lvl2pPr>
      <a:lvl3pPr marL="1004888" indent="-228600" algn="l" rtl="0" fontAlgn="base">
        <a:spcBef>
          <a:spcPts val="300"/>
        </a:spcBef>
        <a:spcAft>
          <a:spcPct val="0"/>
        </a:spcAft>
        <a:buClr>
          <a:srgbClr val="002060"/>
        </a:buClr>
        <a:buSzPct val="85000"/>
        <a:buFont typeface="Wingdings" pitchFamily="2" charset="2"/>
        <a:buChar char="Ø"/>
        <a:defRPr sz="1800" kern="1200">
          <a:solidFill>
            <a:srgbClr val="595959"/>
          </a:solidFill>
          <a:latin typeface="Arial" pitchFamily="34" charset="0"/>
          <a:ea typeface="+mn-ea"/>
          <a:cs typeface="Arial" pitchFamily="34" charset="0"/>
        </a:defRPr>
      </a:lvl3pPr>
      <a:lvl4pPr marL="1279525" indent="-228600" algn="l" rtl="0" fontAlgn="base">
        <a:spcBef>
          <a:spcPts val="300"/>
        </a:spcBef>
        <a:spcAft>
          <a:spcPct val="0"/>
        </a:spcAft>
        <a:buClr>
          <a:srgbClr val="FF0000"/>
        </a:buClr>
        <a:buSzPct val="90000"/>
        <a:buFont typeface="Courier New" pitchFamily="49" charset="0"/>
        <a:buChar char="o"/>
        <a:defRPr sz="1600" kern="1200">
          <a:solidFill>
            <a:srgbClr val="595959"/>
          </a:solidFill>
          <a:latin typeface="Arial" pitchFamily="34" charset="0"/>
          <a:ea typeface="+mn-ea"/>
          <a:cs typeface="Arial" pitchFamily="34" charset="0"/>
        </a:defRPr>
      </a:lvl4pPr>
      <a:lvl5pPr marL="1554163" indent="-228600" algn="l" rtl="0" fontAlgn="base">
        <a:spcBef>
          <a:spcPts val="338"/>
        </a:spcBef>
        <a:spcAft>
          <a:spcPct val="0"/>
        </a:spcAft>
        <a:buClr>
          <a:schemeClr val="bg1"/>
        </a:buClr>
        <a:buSzPct val="110000"/>
        <a:buFont typeface="Calibri" pitchFamily="34" charset="0"/>
        <a:buChar char="»"/>
        <a:defRPr sz="1600" kern="1200">
          <a:solidFill>
            <a:srgbClr val="595959"/>
          </a:solidFill>
          <a:latin typeface="Arial" pitchFamily="34" charset="0"/>
          <a:ea typeface="+mn-ea"/>
          <a:cs typeface="Arial" pitchFamily="34" charset="0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9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4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4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4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4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4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4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4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10.xml"/></Relationships>
</file>

<file path=ppt/slides/_rels/slide3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.bin"/><Relationship Id="rId3" Type="http://schemas.openxmlformats.org/officeDocument/2006/relationships/notesSlide" Target="../notesSlides/notesSlide34.xml"/><Relationship Id="rId7" Type="http://schemas.openxmlformats.org/officeDocument/2006/relationships/oleObject" Target="../embeddings/oleObject4.bin"/><Relationship Id="rId2" Type="http://schemas.openxmlformats.org/officeDocument/2006/relationships/slideLayout" Target="../slideLayouts/slideLayout11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3.bin"/><Relationship Id="rId5" Type="http://schemas.openxmlformats.org/officeDocument/2006/relationships/oleObject" Target="../embeddings/oleObject2.bin"/><Relationship Id="rId10" Type="http://schemas.openxmlformats.org/officeDocument/2006/relationships/oleObject" Target="../embeddings/oleObject7.bin"/><Relationship Id="rId4" Type="http://schemas.openxmlformats.org/officeDocument/2006/relationships/oleObject" Target="../embeddings/oleObject1.bin"/><Relationship Id="rId9" Type="http://schemas.openxmlformats.org/officeDocument/2006/relationships/oleObject" Target="../embeddings/oleObject6.bin"/></Relationships>
</file>

<file path=ppt/slides/_rels/slide3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2.bin"/><Relationship Id="rId3" Type="http://schemas.openxmlformats.org/officeDocument/2006/relationships/notesSlide" Target="../notesSlides/notesSlide35.xml"/><Relationship Id="rId7" Type="http://schemas.openxmlformats.org/officeDocument/2006/relationships/oleObject" Target="../embeddings/oleObject11.bin"/><Relationship Id="rId12" Type="http://schemas.openxmlformats.org/officeDocument/2006/relationships/oleObject" Target="../embeddings/oleObject16.bin"/><Relationship Id="rId2" Type="http://schemas.openxmlformats.org/officeDocument/2006/relationships/slideLayout" Target="../slideLayouts/slideLayout11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10.bin"/><Relationship Id="rId11" Type="http://schemas.openxmlformats.org/officeDocument/2006/relationships/oleObject" Target="../embeddings/oleObject15.bin"/><Relationship Id="rId5" Type="http://schemas.openxmlformats.org/officeDocument/2006/relationships/oleObject" Target="../embeddings/oleObject9.bin"/><Relationship Id="rId10" Type="http://schemas.openxmlformats.org/officeDocument/2006/relationships/oleObject" Target="../embeddings/oleObject14.bin"/><Relationship Id="rId4" Type="http://schemas.openxmlformats.org/officeDocument/2006/relationships/oleObject" Target="../embeddings/oleObject8.bin"/><Relationship Id="rId9" Type="http://schemas.openxmlformats.org/officeDocument/2006/relationships/oleObject" Target="../embeddings/oleObject13.bin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6.xml"/><Relationship Id="rId2" Type="http://schemas.openxmlformats.org/officeDocument/2006/relationships/slideLayout" Target="../slideLayouts/slideLayout10.xml"/><Relationship Id="rId1" Type="http://schemas.openxmlformats.org/officeDocument/2006/relationships/vmlDrawing" Target="../drawings/vmlDrawing3.vml"/><Relationship Id="rId4" Type="http://schemas.openxmlformats.org/officeDocument/2006/relationships/oleObject" Target="../embeddings/oleObject17.bin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2.bin"/><Relationship Id="rId13" Type="http://schemas.openxmlformats.org/officeDocument/2006/relationships/oleObject" Target="../embeddings/oleObject27.bin"/><Relationship Id="rId3" Type="http://schemas.openxmlformats.org/officeDocument/2006/relationships/notesSlide" Target="../notesSlides/notesSlide47.xml"/><Relationship Id="rId7" Type="http://schemas.openxmlformats.org/officeDocument/2006/relationships/oleObject" Target="../embeddings/oleObject21.bin"/><Relationship Id="rId12" Type="http://schemas.openxmlformats.org/officeDocument/2006/relationships/oleObject" Target="../embeddings/oleObject26.bin"/><Relationship Id="rId2" Type="http://schemas.openxmlformats.org/officeDocument/2006/relationships/slideLayout" Target="../slideLayouts/slideLayout11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20.bin"/><Relationship Id="rId11" Type="http://schemas.openxmlformats.org/officeDocument/2006/relationships/oleObject" Target="../embeddings/oleObject25.bin"/><Relationship Id="rId5" Type="http://schemas.openxmlformats.org/officeDocument/2006/relationships/oleObject" Target="../embeddings/oleObject19.bin"/><Relationship Id="rId10" Type="http://schemas.openxmlformats.org/officeDocument/2006/relationships/oleObject" Target="../embeddings/oleObject24.bin"/><Relationship Id="rId4" Type="http://schemas.openxmlformats.org/officeDocument/2006/relationships/oleObject" Target="../embeddings/oleObject18.bin"/><Relationship Id="rId9" Type="http://schemas.openxmlformats.org/officeDocument/2006/relationships/oleObject" Target="../embeddings/oleObject23.bin"/><Relationship Id="rId14" Type="http://schemas.openxmlformats.org/officeDocument/2006/relationships/oleObject" Target="../embeddings/oleObject28.bin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4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Using Co-Array Fortran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>
                <a:latin typeface="Arial" charset="0"/>
                <a:ea typeface="Arial Unicode MS" pitchFamily="34" charset="-128"/>
                <a:cs typeface="Arial Unicode MS" pitchFamily="34" charset="-128"/>
              </a:rPr>
              <a:t>© Cray Inc.</a:t>
            </a:r>
            <a:endParaRPr lang="en-US" dirty="0">
              <a:latin typeface="Arial" charset="0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quarter" idx="12"/>
          </p:nvPr>
        </p:nvSpPr>
        <p:spPr>
          <a:xfrm>
            <a:off x="762000" y="3733800"/>
            <a:ext cx="7543800" cy="2286000"/>
          </a:xfrm>
        </p:spPr>
        <p:txBody>
          <a:bodyPr/>
          <a:lstStyle/>
          <a:p>
            <a:r>
              <a:rPr lang="en-US" dirty="0" smtClean="0"/>
              <a:t>John M Levesque</a:t>
            </a:r>
          </a:p>
          <a:p>
            <a:r>
              <a:rPr lang="en-US" dirty="0" smtClean="0"/>
              <a:t>Director </a:t>
            </a:r>
          </a:p>
          <a:p>
            <a:r>
              <a:rPr lang="en-US" dirty="0" smtClean="0"/>
              <a:t>Cray’s Supercomputing Center of Excellence</a:t>
            </a:r>
            <a:endParaRPr lang="en-US" dirty="0"/>
          </a:p>
        </p:txBody>
      </p:sp>
      <p:sp>
        <p:nvSpPr>
          <p:cNvPr id="5" name="Text Box 15"/>
          <p:cNvSpPr txBox="1">
            <a:spLocks noChangeArrowheads="1"/>
          </p:cNvSpPr>
          <p:nvPr/>
        </p:nvSpPr>
        <p:spPr bwMode="auto">
          <a:xfrm>
            <a:off x="228600" y="6593312"/>
            <a:ext cx="2190750" cy="264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80000"/>
              </a:lnSpc>
              <a:spcBef>
                <a:spcPct val="50000"/>
              </a:spcBef>
              <a:defRPr/>
            </a:pPr>
            <a:r>
              <a:rPr lang="en-US" sz="1400" b="1" dirty="0" smtClean="0">
                <a:solidFill>
                  <a:schemeClr val="bg1"/>
                </a:solidFill>
                <a:latin typeface="Arial" charset="0"/>
              </a:rPr>
              <a:t>CSC, Finland</a:t>
            </a:r>
            <a:endParaRPr lang="en-US" sz="1400" b="1" dirty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6" name="Text Box 15"/>
          <p:cNvSpPr txBox="1">
            <a:spLocks noChangeArrowheads="1"/>
          </p:cNvSpPr>
          <p:nvPr/>
        </p:nvSpPr>
        <p:spPr bwMode="auto">
          <a:xfrm>
            <a:off x="6781800" y="6644031"/>
            <a:ext cx="2190750" cy="2139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50000"/>
              </a:lnSpc>
              <a:spcBef>
                <a:spcPct val="50000"/>
              </a:spcBef>
              <a:defRPr/>
            </a:pPr>
            <a:r>
              <a:rPr lang="en-US" sz="1400" b="1" dirty="0" smtClean="0">
                <a:solidFill>
                  <a:schemeClr val="bg1"/>
                </a:solidFill>
                <a:latin typeface="Arial" charset="0"/>
              </a:rPr>
              <a:t>September 21-24, </a:t>
            </a:r>
            <a:r>
              <a:rPr lang="en-US" sz="1400" b="1" dirty="0">
                <a:solidFill>
                  <a:schemeClr val="bg1"/>
                </a:solidFill>
                <a:latin typeface="Arial" charset="0"/>
              </a:rPr>
              <a:t>2009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/>
          <p:cNvSpPr/>
          <p:nvPr/>
        </p:nvSpPr>
        <p:spPr>
          <a:xfrm>
            <a:off x="0" y="990600"/>
            <a:ext cx="9144000" cy="5638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386" name="Rectangle 30"/>
          <p:cNvSpPr>
            <a:spLocks noChangeArrowheads="1"/>
          </p:cNvSpPr>
          <p:nvPr/>
        </p:nvSpPr>
        <p:spPr bwMode="auto">
          <a:xfrm>
            <a:off x="4876800" y="1752600"/>
            <a:ext cx="4267200" cy="4724400"/>
          </a:xfrm>
          <a:prstGeom prst="rect">
            <a:avLst/>
          </a:prstGeom>
          <a:solidFill>
            <a:srgbClr val="FEE7A8"/>
          </a:solidFill>
          <a:ln w="9525" algn="ctr">
            <a:solidFill>
              <a:schemeClr val="accent2">
                <a:lumMod val="75000"/>
              </a:schemeClr>
            </a:solidFill>
            <a:round/>
            <a:headEnd/>
            <a:tailEnd/>
          </a:ln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16387" name="Rectangle 24"/>
          <p:cNvSpPr>
            <a:spLocks noChangeArrowheads="1"/>
          </p:cNvSpPr>
          <p:nvPr/>
        </p:nvSpPr>
        <p:spPr bwMode="auto">
          <a:xfrm>
            <a:off x="457200" y="1752600"/>
            <a:ext cx="4267200" cy="4724400"/>
          </a:xfrm>
          <a:prstGeom prst="rect">
            <a:avLst/>
          </a:prstGeom>
          <a:solidFill>
            <a:srgbClr val="FEE7A8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1638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One to One Model (multiple images on Node)</a:t>
            </a:r>
          </a:p>
        </p:txBody>
      </p:sp>
      <p:sp>
        <p:nvSpPr>
          <p:cNvPr id="16389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7010400" y="6562725"/>
            <a:ext cx="1905000" cy="295275"/>
          </a:xfrm>
          <a:prstGeom prst="rect">
            <a:avLst/>
          </a:prstGeom>
          <a:noFill/>
        </p:spPr>
        <p:txBody>
          <a:bodyPr/>
          <a:lstStyle/>
          <a:p>
            <a:fld id="{B6B5FD93-3637-4CC0-8778-D030CFED0010}" type="slidenum">
              <a:rPr lang="en-US" smtClean="0"/>
              <a:pPr/>
              <a:t>10</a:t>
            </a:fld>
            <a:r>
              <a:rPr lang="en-US" smtClean="0"/>
              <a:t> </a:t>
            </a:r>
          </a:p>
        </p:txBody>
      </p:sp>
      <p:sp>
        <p:nvSpPr>
          <p:cNvPr id="16390" name="Rectangle 4"/>
          <p:cNvSpPr>
            <a:spLocks noChangeArrowheads="1"/>
          </p:cNvSpPr>
          <p:nvPr/>
        </p:nvSpPr>
        <p:spPr bwMode="auto">
          <a:xfrm>
            <a:off x="609600" y="2057400"/>
            <a:ext cx="1219200" cy="3786188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X(1)</a:t>
            </a:r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r>
              <a:rPr lang="en-US"/>
              <a:t>X(N)</a:t>
            </a:r>
          </a:p>
        </p:txBody>
      </p:sp>
      <p:cxnSp>
        <p:nvCxnSpPr>
          <p:cNvPr id="16391" name="Straight Arrow Connector 11"/>
          <p:cNvCxnSpPr>
            <a:cxnSpLocks noChangeShapeType="1"/>
          </p:cNvCxnSpPr>
          <p:nvPr/>
        </p:nvCxnSpPr>
        <p:spPr bwMode="auto">
          <a:xfrm rot="5400000">
            <a:off x="-380999" y="3962400"/>
            <a:ext cx="3048000" cy="3175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</p:spPr>
      </p:cxnSp>
      <p:sp>
        <p:nvSpPr>
          <p:cNvPr id="16392" name="Rectangle 12"/>
          <p:cNvSpPr>
            <a:spLocks noChangeArrowheads="1"/>
          </p:cNvSpPr>
          <p:nvPr/>
        </p:nvSpPr>
        <p:spPr bwMode="auto">
          <a:xfrm>
            <a:off x="1981200" y="2057400"/>
            <a:ext cx="1219200" cy="3786188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X(1)</a:t>
            </a:r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r>
              <a:rPr lang="en-US"/>
              <a:t>X(N)</a:t>
            </a:r>
          </a:p>
        </p:txBody>
      </p:sp>
      <p:cxnSp>
        <p:nvCxnSpPr>
          <p:cNvPr id="16393" name="Straight Arrow Connector 13"/>
          <p:cNvCxnSpPr>
            <a:cxnSpLocks noChangeShapeType="1"/>
          </p:cNvCxnSpPr>
          <p:nvPr/>
        </p:nvCxnSpPr>
        <p:spPr bwMode="auto">
          <a:xfrm rot="5400000">
            <a:off x="990601" y="3962400"/>
            <a:ext cx="3048000" cy="3175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</p:spPr>
      </p:cxnSp>
      <p:sp>
        <p:nvSpPr>
          <p:cNvPr id="16394" name="Rectangle 14"/>
          <p:cNvSpPr>
            <a:spLocks noChangeArrowheads="1"/>
          </p:cNvSpPr>
          <p:nvPr/>
        </p:nvSpPr>
        <p:spPr bwMode="auto">
          <a:xfrm>
            <a:off x="3352800" y="2057400"/>
            <a:ext cx="1219200" cy="3786188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X(1) [p]</a:t>
            </a:r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r>
              <a:rPr lang="en-US"/>
              <a:t>X(N)[p]</a:t>
            </a:r>
          </a:p>
        </p:txBody>
      </p:sp>
      <p:cxnSp>
        <p:nvCxnSpPr>
          <p:cNvPr id="16395" name="Straight Arrow Connector 15"/>
          <p:cNvCxnSpPr>
            <a:cxnSpLocks noChangeShapeType="1"/>
          </p:cNvCxnSpPr>
          <p:nvPr/>
        </p:nvCxnSpPr>
        <p:spPr bwMode="auto">
          <a:xfrm rot="5400000">
            <a:off x="2362201" y="3962400"/>
            <a:ext cx="3048000" cy="3175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</p:spPr>
      </p:cxnSp>
      <p:sp>
        <p:nvSpPr>
          <p:cNvPr id="16396" name="Rectangle 16"/>
          <p:cNvSpPr>
            <a:spLocks noChangeArrowheads="1"/>
          </p:cNvSpPr>
          <p:nvPr/>
        </p:nvSpPr>
        <p:spPr bwMode="auto">
          <a:xfrm>
            <a:off x="5715000" y="2057400"/>
            <a:ext cx="1219200" cy="3786188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X(1)[q]</a:t>
            </a:r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r>
              <a:rPr lang="en-US"/>
              <a:t>X(N)[q]</a:t>
            </a:r>
          </a:p>
        </p:txBody>
      </p:sp>
      <p:cxnSp>
        <p:nvCxnSpPr>
          <p:cNvPr id="16397" name="Straight Arrow Connector 17"/>
          <p:cNvCxnSpPr>
            <a:cxnSpLocks noChangeShapeType="1"/>
          </p:cNvCxnSpPr>
          <p:nvPr/>
        </p:nvCxnSpPr>
        <p:spPr bwMode="auto">
          <a:xfrm rot="5400000">
            <a:off x="4725194" y="3885406"/>
            <a:ext cx="3048000" cy="1588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</p:spPr>
      </p:cxnSp>
      <p:sp>
        <p:nvSpPr>
          <p:cNvPr id="16398" name="Rectangle 18"/>
          <p:cNvSpPr>
            <a:spLocks noChangeArrowheads="1"/>
          </p:cNvSpPr>
          <p:nvPr/>
        </p:nvSpPr>
        <p:spPr bwMode="auto">
          <a:xfrm>
            <a:off x="7086600" y="2057400"/>
            <a:ext cx="1219200" cy="3786188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X(1)</a:t>
            </a:r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r>
              <a:rPr lang="en-US"/>
              <a:t>X(N)</a:t>
            </a:r>
          </a:p>
        </p:txBody>
      </p:sp>
      <p:cxnSp>
        <p:nvCxnSpPr>
          <p:cNvPr id="16399" name="Straight Arrow Connector 19"/>
          <p:cNvCxnSpPr>
            <a:cxnSpLocks noChangeShapeType="1"/>
          </p:cNvCxnSpPr>
          <p:nvPr/>
        </p:nvCxnSpPr>
        <p:spPr bwMode="auto">
          <a:xfrm rot="5400000">
            <a:off x="6019801" y="3886200"/>
            <a:ext cx="3048000" cy="3175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</p:spPr>
      </p:cxnSp>
      <p:sp>
        <p:nvSpPr>
          <p:cNvPr id="16400" name="TextBox 20"/>
          <p:cNvSpPr txBox="1">
            <a:spLocks noChangeArrowheads="1"/>
          </p:cNvSpPr>
          <p:nvPr/>
        </p:nvSpPr>
        <p:spPr bwMode="auto">
          <a:xfrm>
            <a:off x="3886200" y="1752600"/>
            <a:ext cx="320675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P</a:t>
            </a:r>
          </a:p>
        </p:txBody>
      </p:sp>
      <p:sp>
        <p:nvSpPr>
          <p:cNvPr id="16401" name="TextBox 21"/>
          <p:cNvSpPr txBox="1">
            <a:spLocks noChangeArrowheads="1"/>
          </p:cNvSpPr>
          <p:nvPr/>
        </p:nvSpPr>
        <p:spPr bwMode="auto">
          <a:xfrm>
            <a:off x="6172200" y="1752600"/>
            <a:ext cx="344488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Q</a:t>
            </a:r>
          </a:p>
        </p:txBody>
      </p:sp>
      <p:cxnSp>
        <p:nvCxnSpPr>
          <p:cNvPr id="16402" name="Straight Arrow Connector 23"/>
          <p:cNvCxnSpPr>
            <a:cxnSpLocks noChangeShapeType="1"/>
          </p:cNvCxnSpPr>
          <p:nvPr/>
        </p:nvCxnSpPr>
        <p:spPr bwMode="auto">
          <a:xfrm>
            <a:off x="4572000" y="2895600"/>
            <a:ext cx="1143000" cy="1588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</p:spPr>
      </p:cxnSp>
      <p:cxnSp>
        <p:nvCxnSpPr>
          <p:cNvPr id="16403" name="Straight Arrow Connector 25"/>
          <p:cNvCxnSpPr>
            <a:cxnSpLocks noChangeShapeType="1"/>
          </p:cNvCxnSpPr>
          <p:nvPr/>
        </p:nvCxnSpPr>
        <p:spPr bwMode="auto">
          <a:xfrm rot="10800000">
            <a:off x="4572000" y="5410200"/>
            <a:ext cx="1143000" cy="1588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</p:spPr>
      </p:cxnSp>
      <p:sp>
        <p:nvSpPr>
          <p:cNvPr id="16404" name="TextBox 26"/>
          <p:cNvSpPr txBox="1">
            <a:spLocks noChangeArrowheads="1"/>
          </p:cNvSpPr>
          <p:nvPr/>
        </p:nvSpPr>
        <p:spPr bwMode="auto">
          <a:xfrm>
            <a:off x="4800600" y="2590800"/>
            <a:ext cx="801688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X(1)[q]</a:t>
            </a:r>
          </a:p>
        </p:txBody>
      </p:sp>
      <p:sp>
        <p:nvSpPr>
          <p:cNvPr id="16405" name="TextBox 27"/>
          <p:cNvSpPr txBox="1">
            <a:spLocks noChangeArrowheads="1"/>
          </p:cNvSpPr>
          <p:nvPr/>
        </p:nvSpPr>
        <p:spPr bwMode="auto">
          <a:xfrm>
            <a:off x="4724400" y="4953000"/>
            <a:ext cx="835025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X(N)[p]</a:t>
            </a:r>
          </a:p>
        </p:txBody>
      </p:sp>
      <p:sp>
        <p:nvSpPr>
          <p:cNvPr id="16406" name="TextBox 22"/>
          <p:cNvSpPr txBox="1">
            <a:spLocks noChangeArrowheads="1"/>
          </p:cNvSpPr>
          <p:nvPr/>
        </p:nvSpPr>
        <p:spPr bwMode="auto">
          <a:xfrm>
            <a:off x="1676400" y="6172200"/>
            <a:ext cx="2430463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One physical processors</a:t>
            </a:r>
          </a:p>
        </p:txBody>
      </p:sp>
      <p:cxnSp>
        <p:nvCxnSpPr>
          <p:cNvPr id="16407" name="Straight Arrow Connector 28"/>
          <p:cNvCxnSpPr>
            <a:cxnSpLocks noChangeShapeType="1"/>
            <a:endCxn id="16392" idx="2"/>
          </p:cNvCxnSpPr>
          <p:nvPr/>
        </p:nvCxnSpPr>
        <p:spPr bwMode="auto">
          <a:xfrm rot="5400000" flipH="1" flipV="1">
            <a:off x="2425701" y="6007100"/>
            <a:ext cx="330200" cy="3175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</p:spPr>
      </p:cxnSp>
      <p:sp>
        <p:nvSpPr>
          <p:cNvPr id="16408" name="TextBox 29"/>
          <p:cNvSpPr txBox="1">
            <a:spLocks noChangeArrowheads="1"/>
          </p:cNvSpPr>
          <p:nvPr/>
        </p:nvSpPr>
        <p:spPr bwMode="auto">
          <a:xfrm>
            <a:off x="2209800" y="1371600"/>
            <a:ext cx="6731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Node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sz="4000" smtClean="0"/>
              <a:t>What Do Co-Dimensions Mean?</a:t>
            </a:r>
            <a:br>
              <a:rPr lang="en-US" sz="4000" smtClean="0"/>
            </a:b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2800" dirty="0" smtClean="0"/>
              <a:t>real :: x(n)[</a:t>
            </a:r>
            <a:r>
              <a:rPr lang="en-US" sz="2800" dirty="0" err="1" smtClean="0"/>
              <a:t>p,q</a:t>
            </a:r>
            <a:r>
              <a:rPr lang="en-US" sz="2800" dirty="0" smtClean="0"/>
              <a:t>,*]</a:t>
            </a:r>
          </a:p>
          <a:p>
            <a:pPr eaLnBrk="1" hangingPunct="1">
              <a:buFont typeface="Wingdings" pitchFamily="2" charset="2"/>
              <a:buNone/>
              <a:defRPr/>
            </a:pPr>
            <a:endParaRPr lang="en-US" sz="2800" dirty="0" smtClean="0"/>
          </a:p>
          <a:p>
            <a:pPr lvl="1" eaLnBrk="1" hangingPunct="1">
              <a:defRPr/>
            </a:pPr>
            <a:r>
              <a:rPr lang="en-US" sz="2400" dirty="0" smtClean="0">
                <a:ea typeface="+mn-ea"/>
                <a:cs typeface="+mn-cs"/>
              </a:rPr>
              <a:t>Replicate an array of length n, one on each image.</a:t>
            </a:r>
          </a:p>
          <a:p>
            <a:pPr lvl="1" eaLnBrk="1" hangingPunct="1">
              <a:defRPr/>
            </a:pPr>
            <a:r>
              <a:rPr lang="en-US" sz="2400" dirty="0" smtClean="0">
                <a:ea typeface="+mn-ea"/>
                <a:cs typeface="+mn-cs"/>
              </a:rPr>
              <a:t>Build a map so each image knows how to find the array on any other image.</a:t>
            </a:r>
          </a:p>
          <a:p>
            <a:pPr lvl="1" eaLnBrk="1" hangingPunct="1">
              <a:defRPr/>
            </a:pPr>
            <a:r>
              <a:rPr lang="en-US" sz="2400" dirty="0" smtClean="0">
                <a:ea typeface="+mn-ea"/>
                <a:cs typeface="+mn-cs"/>
              </a:rPr>
              <a:t>Organize images in a logical (not physical) three dimensional grid.</a:t>
            </a:r>
          </a:p>
          <a:p>
            <a:pPr lvl="1" eaLnBrk="1" hangingPunct="1">
              <a:defRPr/>
            </a:pPr>
            <a:r>
              <a:rPr lang="en-US" sz="2400" dirty="0" smtClean="0">
                <a:ea typeface="+mn-ea"/>
                <a:cs typeface="+mn-cs"/>
              </a:rPr>
              <a:t>The last co-dimension acts like an assumed size array: * </a:t>
            </a:r>
            <a:r>
              <a:rPr lang="en-US" sz="2400" dirty="0" smtClean="0">
                <a:ea typeface="+mn-ea"/>
                <a:cs typeface="+mn-cs"/>
                <a:sym typeface="Wingdings" pitchFamily="2" charset="2"/>
              </a:rPr>
              <a:t></a:t>
            </a:r>
            <a:r>
              <a:rPr lang="en-US" sz="2400" dirty="0" err="1" smtClean="0">
                <a:ea typeface="+mn-ea"/>
                <a:cs typeface="+mn-cs"/>
              </a:rPr>
              <a:t>num_images</a:t>
            </a:r>
            <a:r>
              <a:rPr lang="en-US" sz="2400" dirty="0" smtClean="0">
                <a:ea typeface="+mn-ea"/>
                <a:cs typeface="+mn-cs"/>
              </a:rPr>
              <a:t>()/(</a:t>
            </a:r>
            <a:r>
              <a:rPr lang="en-US" sz="2400" dirty="0" err="1" smtClean="0">
                <a:ea typeface="+mn-ea"/>
                <a:cs typeface="+mn-cs"/>
              </a:rPr>
              <a:t>pxq</a:t>
            </a:r>
            <a:r>
              <a:rPr lang="en-US" sz="2400" dirty="0" smtClean="0">
                <a:ea typeface="+mn-ea"/>
                <a:cs typeface="+mn-cs"/>
              </a:rPr>
              <a:t>)</a:t>
            </a:r>
          </a:p>
          <a:p>
            <a:pPr eaLnBrk="1" hangingPunct="1">
              <a:defRPr/>
            </a:pPr>
            <a:r>
              <a:rPr lang="en-US" sz="2800" dirty="0" smtClean="0"/>
              <a:t>A specific implementation could choose to represent memory hierarchy through the co-dimensions.</a:t>
            </a:r>
          </a:p>
        </p:txBody>
      </p:sp>
      <p:sp>
        <p:nvSpPr>
          <p:cNvPr id="17412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7010400" y="6562725"/>
            <a:ext cx="1905000" cy="295275"/>
          </a:xfrm>
          <a:prstGeom prst="rect">
            <a:avLst/>
          </a:prstGeom>
          <a:noFill/>
        </p:spPr>
        <p:txBody>
          <a:bodyPr/>
          <a:lstStyle/>
          <a:p>
            <a:fld id="{2E2D9A66-7621-40EB-9E4D-309998C1BEDA}" type="slidenum">
              <a:rPr lang="en-US" smtClean="0"/>
              <a:pPr/>
              <a:t>11</a:t>
            </a:fld>
            <a:r>
              <a:rPr lang="en-US" smtClean="0"/>
              <a:t> 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sz="4000" smtClean="0"/>
              <a:t>The CAF Execution Model</a:t>
            </a:r>
            <a:br>
              <a:rPr lang="en-US" sz="4000" smtClean="0"/>
            </a:br>
            <a:endParaRPr lang="en-US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The number of images is fixed and each image has its own index, retrievable at run-time:</a:t>
            </a:r>
          </a:p>
          <a:p>
            <a:pPr lvl="1" eaLnBrk="1" hangingPunct="1">
              <a:defRPr/>
            </a:pPr>
            <a:r>
              <a:rPr lang="en-US" dirty="0" smtClean="0">
                <a:ea typeface="+mn-ea"/>
                <a:cs typeface="+mn-cs"/>
              </a:rPr>
              <a:t>1 &lt;,= </a:t>
            </a:r>
            <a:r>
              <a:rPr lang="en-US" dirty="0" err="1" smtClean="0">
                <a:ea typeface="+mn-ea"/>
                <a:cs typeface="+mn-cs"/>
              </a:rPr>
              <a:t>num_images</a:t>
            </a:r>
            <a:r>
              <a:rPr lang="en-US" dirty="0" smtClean="0">
                <a:ea typeface="+mn-ea"/>
                <a:cs typeface="+mn-cs"/>
              </a:rPr>
              <a:t>()</a:t>
            </a:r>
          </a:p>
          <a:p>
            <a:pPr lvl="1" eaLnBrk="1" hangingPunct="1">
              <a:defRPr/>
            </a:pPr>
            <a:r>
              <a:rPr lang="en-US" dirty="0" smtClean="0">
                <a:ea typeface="+mn-ea"/>
                <a:cs typeface="+mn-cs"/>
              </a:rPr>
              <a:t>1 &lt;,= </a:t>
            </a:r>
            <a:r>
              <a:rPr lang="en-US" dirty="0" err="1" smtClean="0">
                <a:ea typeface="+mn-ea"/>
                <a:cs typeface="+mn-cs"/>
              </a:rPr>
              <a:t>this_image</a:t>
            </a:r>
            <a:r>
              <a:rPr lang="en-US" dirty="0" smtClean="0">
                <a:ea typeface="+mn-ea"/>
                <a:cs typeface="+mn-cs"/>
              </a:rPr>
              <a:t>() &lt;,= </a:t>
            </a:r>
            <a:r>
              <a:rPr lang="en-US" dirty="0" err="1" smtClean="0">
                <a:ea typeface="+mn-ea"/>
                <a:cs typeface="+mn-cs"/>
              </a:rPr>
              <a:t>num_images</a:t>
            </a:r>
            <a:r>
              <a:rPr lang="en-US" dirty="0" smtClean="0">
                <a:ea typeface="+mn-ea"/>
                <a:cs typeface="+mn-cs"/>
              </a:rPr>
              <a:t>()</a:t>
            </a:r>
          </a:p>
          <a:p>
            <a:pPr eaLnBrk="1" hangingPunct="1">
              <a:defRPr/>
            </a:pPr>
            <a:r>
              <a:rPr lang="en-US" dirty="0" smtClean="0"/>
              <a:t>Each image executes the same program independently of the others.</a:t>
            </a:r>
          </a:p>
          <a:p>
            <a:pPr eaLnBrk="1" hangingPunct="1">
              <a:defRPr/>
            </a:pPr>
            <a:r>
              <a:rPr lang="en-US" dirty="0" smtClean="0"/>
              <a:t>The programmer inserts explicit synchronization and branching as needed.</a:t>
            </a:r>
          </a:p>
          <a:p>
            <a:pPr eaLnBrk="1" hangingPunct="1">
              <a:defRPr/>
            </a:pPr>
            <a:r>
              <a:rPr lang="en-US" dirty="0" smtClean="0"/>
              <a:t>An “object” has the same name in each image.</a:t>
            </a:r>
          </a:p>
          <a:p>
            <a:pPr eaLnBrk="1" hangingPunct="1">
              <a:defRPr/>
            </a:pPr>
            <a:r>
              <a:rPr lang="en-US" dirty="0" smtClean="0"/>
              <a:t>Each image works on its own local data.</a:t>
            </a:r>
          </a:p>
          <a:p>
            <a:pPr eaLnBrk="1" hangingPunct="1">
              <a:defRPr/>
            </a:pPr>
            <a:r>
              <a:rPr lang="en-US" dirty="0" smtClean="0"/>
              <a:t>An image moves remote data to local data through, and only through, explicit CAF syntax.</a:t>
            </a:r>
          </a:p>
        </p:txBody>
      </p:sp>
      <p:sp>
        <p:nvSpPr>
          <p:cNvPr id="18436" name="Slide Number Placeholder 4"/>
          <p:cNvSpPr>
            <a:spLocks noGrp="1"/>
          </p:cNvSpPr>
          <p:nvPr>
            <p:ph type="sldNum" sz="quarter" idx="4294967295"/>
          </p:nvPr>
        </p:nvSpPr>
        <p:spPr>
          <a:xfrm>
            <a:off x="7010400" y="6562725"/>
            <a:ext cx="1905000" cy="295275"/>
          </a:xfrm>
          <a:prstGeom prst="rect">
            <a:avLst/>
          </a:prstGeom>
          <a:noFill/>
        </p:spPr>
        <p:txBody>
          <a:bodyPr/>
          <a:lstStyle/>
          <a:p>
            <a:fld id="{4497567C-1116-41F3-9C19-A2BED4909BB2}" type="slidenum">
              <a:rPr lang="en-US" smtClean="0"/>
              <a:pPr/>
              <a:t>12</a:t>
            </a:fld>
            <a:r>
              <a:rPr lang="en-US" smtClean="0"/>
              <a:t> 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sz="4000" smtClean="0"/>
              <a:t>Co-Array Fortran Extension</a:t>
            </a:r>
            <a:br>
              <a:rPr lang="en-US" sz="4000" smtClean="0"/>
            </a:br>
            <a:endParaRPr lang="en-US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Incorporate the SPMD Model into Fortran 90</a:t>
            </a:r>
          </a:p>
          <a:p>
            <a:pPr lvl="1" eaLnBrk="1" hangingPunct="1">
              <a:defRPr/>
            </a:pPr>
            <a:r>
              <a:rPr lang="en-US" dirty="0" smtClean="0">
                <a:ea typeface="+mn-ea"/>
                <a:cs typeface="+mn-cs"/>
              </a:rPr>
              <a:t>Multiple images of the same program</a:t>
            </a:r>
          </a:p>
          <a:p>
            <a:pPr lvl="1" eaLnBrk="1" hangingPunct="1">
              <a:defRPr/>
            </a:pPr>
            <a:r>
              <a:rPr lang="en-US" dirty="0" smtClean="0">
                <a:ea typeface="+mn-ea"/>
                <a:cs typeface="+mn-cs"/>
              </a:rPr>
              <a:t>Text and data are replicated in each image</a:t>
            </a:r>
          </a:p>
          <a:p>
            <a:pPr eaLnBrk="1" hangingPunct="1">
              <a:defRPr/>
            </a:pPr>
            <a:r>
              <a:rPr lang="en-US" dirty="0" smtClean="0"/>
              <a:t>Mark some variables with co-dimensions</a:t>
            </a:r>
          </a:p>
          <a:p>
            <a:pPr lvl="1" eaLnBrk="1" hangingPunct="1">
              <a:defRPr/>
            </a:pPr>
            <a:r>
              <a:rPr lang="en-US" dirty="0" smtClean="0">
                <a:ea typeface="+mn-ea"/>
                <a:cs typeface="+mn-cs"/>
              </a:rPr>
              <a:t>Co-dimensions behave like normal dimensions</a:t>
            </a:r>
          </a:p>
          <a:p>
            <a:pPr lvl="1" eaLnBrk="1" hangingPunct="1">
              <a:defRPr/>
            </a:pPr>
            <a:r>
              <a:rPr lang="en-US" dirty="0" smtClean="0">
                <a:ea typeface="+mn-ea"/>
                <a:cs typeface="+mn-cs"/>
              </a:rPr>
              <a:t>Co-dimensions express a logical problem decomposition</a:t>
            </a:r>
          </a:p>
          <a:p>
            <a:pPr lvl="1" eaLnBrk="1" hangingPunct="1">
              <a:defRPr/>
            </a:pPr>
            <a:r>
              <a:rPr lang="en-US" dirty="0" smtClean="0">
                <a:ea typeface="+mn-ea"/>
                <a:cs typeface="+mn-cs"/>
              </a:rPr>
              <a:t>One-sided data exchange between co-arrays using a Fortran-like syntax</a:t>
            </a:r>
          </a:p>
          <a:p>
            <a:pPr eaLnBrk="1" hangingPunct="1">
              <a:defRPr/>
            </a:pPr>
            <a:r>
              <a:rPr lang="en-US" dirty="0" smtClean="0"/>
              <a:t>Require the underlying run-time system to map the logical problem decomposition onto specific hardware.</a:t>
            </a:r>
          </a:p>
        </p:txBody>
      </p:sp>
      <p:sp>
        <p:nvSpPr>
          <p:cNvPr id="19460" name="Slide Number Placeholder 4"/>
          <p:cNvSpPr>
            <a:spLocks noGrp="1"/>
          </p:cNvSpPr>
          <p:nvPr>
            <p:ph type="sldNum" sz="quarter" idx="4294967295"/>
          </p:nvPr>
        </p:nvSpPr>
        <p:spPr>
          <a:xfrm>
            <a:off x="7010400" y="6562725"/>
            <a:ext cx="1905000" cy="295275"/>
          </a:xfrm>
          <a:prstGeom prst="rect">
            <a:avLst/>
          </a:prstGeom>
          <a:noFill/>
        </p:spPr>
        <p:txBody>
          <a:bodyPr/>
          <a:lstStyle/>
          <a:p>
            <a:fld id="{E2EF3DEB-299D-4350-8CF5-7E3B49B29450}" type="slidenum">
              <a:rPr lang="en-US" smtClean="0"/>
              <a:pPr/>
              <a:t>13</a:t>
            </a:fld>
            <a:r>
              <a:rPr lang="en-US" smtClean="0"/>
              <a:t> 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sz="4000" smtClean="0"/>
              <a:t>What Do Co-Dimensions Mean?</a:t>
            </a:r>
            <a:br>
              <a:rPr lang="en-US" sz="4000" smtClean="0"/>
            </a:br>
            <a:endParaRPr lang="en-US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1" indent="-342900" eaLnBrk="1" hangingPunct="1">
              <a:lnSpc>
                <a:spcPct val="100000"/>
              </a:lnSpc>
              <a:buClr>
                <a:schemeClr val="tx2"/>
              </a:buClr>
              <a:buSzPct val="110000"/>
              <a:buFontTx/>
              <a:buNone/>
              <a:defRPr/>
            </a:pPr>
            <a:r>
              <a:rPr lang="en-US" sz="3200" dirty="0" smtClean="0"/>
              <a:t>real :: x(n)[</a:t>
            </a:r>
            <a:r>
              <a:rPr lang="en-US" sz="3200" dirty="0" err="1" smtClean="0"/>
              <a:t>p,q</a:t>
            </a:r>
            <a:r>
              <a:rPr lang="en-US" sz="3200" dirty="0" smtClean="0"/>
              <a:t>,*]</a:t>
            </a:r>
            <a:endParaRPr lang="en-US" dirty="0" smtClean="0">
              <a:ea typeface="+mn-ea"/>
              <a:cs typeface="+mn-cs"/>
            </a:endParaRPr>
          </a:p>
          <a:p>
            <a:pPr marL="342900" lvl="1" indent="-342900" eaLnBrk="1" hangingPunct="1">
              <a:lnSpc>
                <a:spcPct val="100000"/>
              </a:lnSpc>
              <a:buClr>
                <a:schemeClr val="tx2"/>
              </a:buClr>
              <a:buSzPct val="110000"/>
              <a:buFont typeface="Wingdings" pitchFamily="2" charset="2"/>
              <a:buChar char="§"/>
              <a:defRPr/>
            </a:pPr>
            <a:r>
              <a:rPr lang="en-US" sz="2400" dirty="0" smtClean="0">
                <a:ea typeface="+mn-ea"/>
                <a:cs typeface="+mn-cs"/>
              </a:rPr>
              <a:t>Replicate an array of length n, one on each image. </a:t>
            </a:r>
          </a:p>
          <a:p>
            <a:pPr eaLnBrk="1" hangingPunct="1">
              <a:defRPr/>
            </a:pPr>
            <a:r>
              <a:rPr lang="en-US" dirty="0" smtClean="0"/>
              <a:t>Build a map so each image knows how to find the		array on any other image.	</a:t>
            </a:r>
          </a:p>
          <a:p>
            <a:pPr eaLnBrk="1" hangingPunct="1">
              <a:defRPr/>
            </a:pPr>
            <a:r>
              <a:rPr lang="en-US" dirty="0" smtClean="0"/>
              <a:t>Organize images in a logical (not physical) three dimensional grid.</a:t>
            </a:r>
          </a:p>
          <a:p>
            <a:pPr eaLnBrk="1" hangingPunct="1">
              <a:defRPr/>
            </a:pPr>
            <a:r>
              <a:rPr lang="en-US" dirty="0" smtClean="0"/>
              <a:t>The last co-dimension acts like an assumed size array: * = </a:t>
            </a:r>
            <a:r>
              <a:rPr lang="en-US" dirty="0" err="1" smtClean="0"/>
              <a:t>num_images</a:t>
            </a:r>
            <a:r>
              <a:rPr lang="en-US" dirty="0" smtClean="0"/>
              <a:t>()/(</a:t>
            </a:r>
            <a:r>
              <a:rPr lang="en-US" dirty="0" err="1" smtClean="0"/>
              <a:t>pxq</a:t>
            </a:r>
            <a:r>
              <a:rPr lang="en-US" dirty="0" smtClean="0"/>
              <a:t>)</a:t>
            </a:r>
          </a:p>
          <a:p>
            <a:pPr eaLnBrk="1" hangingPunct="1">
              <a:defRPr/>
            </a:pPr>
            <a:r>
              <a:rPr lang="en-US" dirty="0" smtClean="0"/>
              <a:t>A specific implementation could choose to represent memory hierarchy through the co-dimensions.</a:t>
            </a:r>
          </a:p>
        </p:txBody>
      </p:sp>
      <p:sp>
        <p:nvSpPr>
          <p:cNvPr id="20484" name="Slide Number Placeholder 4"/>
          <p:cNvSpPr>
            <a:spLocks noGrp="1"/>
          </p:cNvSpPr>
          <p:nvPr>
            <p:ph type="sldNum" sz="quarter" idx="4294967295"/>
          </p:nvPr>
        </p:nvSpPr>
        <p:spPr>
          <a:xfrm>
            <a:off x="7010400" y="6562725"/>
            <a:ext cx="1905000" cy="295275"/>
          </a:xfrm>
          <a:prstGeom prst="rect">
            <a:avLst/>
          </a:prstGeom>
          <a:noFill/>
        </p:spPr>
        <p:txBody>
          <a:bodyPr/>
          <a:lstStyle/>
          <a:p>
            <a:fld id="{3430011A-2A9E-47BD-BDD5-93FEBE6F5700}" type="slidenum">
              <a:rPr lang="en-US" smtClean="0"/>
              <a:pPr/>
              <a:t>14</a:t>
            </a:fld>
            <a:r>
              <a:rPr lang="en-US" smtClean="0"/>
              <a:t> 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sz="4000" smtClean="0"/>
              <a:t>Communication Using CAF Syntax</a:t>
            </a:r>
            <a:br>
              <a:rPr lang="en-US" sz="4000" smtClean="0"/>
            </a:br>
            <a:r>
              <a:rPr lang="en-US" sz="4000" smtClean="0"/>
              <a:t/>
            </a:r>
            <a:br>
              <a:rPr lang="en-US" sz="4000" smtClean="0"/>
            </a:br>
            <a:endParaRPr lang="en-US" smtClean="0"/>
          </a:p>
        </p:txBody>
      </p:sp>
      <p:sp>
        <p:nvSpPr>
          <p:cNvPr id="21507" name="Content Placeholder 2"/>
          <p:cNvSpPr>
            <a:spLocks noGrp="1"/>
          </p:cNvSpPr>
          <p:nvPr>
            <p:ph idx="1"/>
          </p:nvPr>
        </p:nvSpPr>
        <p:spPr>
          <a:xfrm>
            <a:off x="228600" y="1447800"/>
            <a:ext cx="8705850" cy="5187950"/>
          </a:xfrm>
        </p:spPr>
        <p:txBody>
          <a:bodyPr/>
          <a:lstStyle/>
          <a:p>
            <a:pPr eaLnBrk="1" hangingPunct="1"/>
            <a:r>
              <a:rPr lang="en-US" sz="3200" b="1" smtClean="0"/>
              <a:t>y(:) = x(:)[p]</a:t>
            </a:r>
          </a:p>
          <a:p>
            <a:pPr eaLnBrk="1" hangingPunct="1"/>
            <a:r>
              <a:rPr lang="en-US" sz="3200" b="1" smtClean="0"/>
              <a:t>myIndex(:) = index(:)</a:t>
            </a:r>
          </a:p>
          <a:p>
            <a:pPr eaLnBrk="1" hangingPunct="1"/>
            <a:r>
              <a:rPr lang="en-US" sz="3200" b="1" smtClean="0"/>
              <a:t>yourIndex(:) = index(:)[you]</a:t>
            </a:r>
          </a:p>
          <a:p>
            <a:pPr eaLnBrk="1" hangingPunct="1"/>
            <a:r>
              <a:rPr lang="en-US" sz="3200" b="1" smtClean="0"/>
              <a:t>x(index(:)) = y[index(:)]</a:t>
            </a:r>
          </a:p>
          <a:p>
            <a:pPr eaLnBrk="1" hangingPunct="1"/>
            <a:r>
              <a:rPr lang="fr-FR" sz="3200" b="1" smtClean="0"/>
              <a:t>x(:)[q] = x(:) + x(:)[p]</a:t>
            </a:r>
          </a:p>
          <a:p>
            <a:pPr eaLnBrk="1" hangingPunct="1">
              <a:buFont typeface="Wingdings" pitchFamily="2" charset="2"/>
              <a:buNone/>
            </a:pPr>
            <a:endParaRPr lang="en-US" smtClean="0"/>
          </a:p>
          <a:p>
            <a:pPr eaLnBrk="1" hangingPunct="1">
              <a:buFont typeface="Wingdings" pitchFamily="2" charset="2"/>
              <a:buNone/>
            </a:pPr>
            <a:r>
              <a:rPr lang="en-US" smtClean="0"/>
              <a:t>Absent co-dimension defaults to the local object.</a:t>
            </a:r>
          </a:p>
        </p:txBody>
      </p:sp>
      <p:sp>
        <p:nvSpPr>
          <p:cNvPr id="21508" name="Slide Number Placeholder 4"/>
          <p:cNvSpPr>
            <a:spLocks noGrp="1"/>
          </p:cNvSpPr>
          <p:nvPr>
            <p:ph type="sldNum" sz="quarter" idx="4294967295"/>
          </p:nvPr>
        </p:nvSpPr>
        <p:spPr>
          <a:xfrm>
            <a:off x="7010400" y="6562725"/>
            <a:ext cx="1905000" cy="295275"/>
          </a:xfrm>
          <a:prstGeom prst="rect">
            <a:avLst/>
          </a:prstGeom>
          <a:noFill/>
        </p:spPr>
        <p:txBody>
          <a:bodyPr/>
          <a:lstStyle/>
          <a:p>
            <a:fld id="{C56B0F08-40C8-4327-9531-FBDCA19A7CB7}" type="slidenum">
              <a:rPr lang="en-US" smtClean="0"/>
              <a:pPr/>
              <a:t>15</a:t>
            </a:fld>
            <a:r>
              <a:rPr lang="en-US" smtClean="0"/>
              <a:t> 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/>
          <p:cNvSpPr/>
          <p:nvPr/>
        </p:nvSpPr>
        <p:spPr>
          <a:xfrm>
            <a:off x="152400" y="914400"/>
            <a:ext cx="8991600" cy="5638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530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Irregular and Changing Data Structures</a:t>
            </a:r>
          </a:p>
        </p:txBody>
      </p:sp>
      <p:sp>
        <p:nvSpPr>
          <p:cNvPr id="22531" name="Slide Number Placeholder 4"/>
          <p:cNvSpPr>
            <a:spLocks noGrp="1"/>
          </p:cNvSpPr>
          <p:nvPr>
            <p:ph type="sldNum" sz="quarter" idx="4294967295"/>
          </p:nvPr>
        </p:nvSpPr>
        <p:spPr>
          <a:xfrm>
            <a:off x="7010400" y="6562725"/>
            <a:ext cx="1905000" cy="295275"/>
          </a:xfrm>
          <a:prstGeom prst="rect">
            <a:avLst/>
          </a:prstGeom>
          <a:noFill/>
        </p:spPr>
        <p:txBody>
          <a:bodyPr/>
          <a:lstStyle/>
          <a:p>
            <a:fld id="{8AD9C5D2-D8C0-43BC-A202-99965D9D3F87}" type="slidenum">
              <a:rPr lang="en-US" smtClean="0"/>
              <a:pPr/>
              <a:t>16</a:t>
            </a:fld>
            <a:r>
              <a:rPr lang="en-US" smtClean="0"/>
              <a:t> </a:t>
            </a:r>
          </a:p>
        </p:txBody>
      </p:sp>
      <p:sp>
        <p:nvSpPr>
          <p:cNvPr id="22532" name="Rectangle 6"/>
          <p:cNvSpPr>
            <a:spLocks noChangeArrowheads="1"/>
          </p:cNvSpPr>
          <p:nvPr/>
        </p:nvSpPr>
        <p:spPr bwMode="auto">
          <a:xfrm>
            <a:off x="1066800" y="1828800"/>
            <a:ext cx="2133600" cy="44196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22533" name="Rectangle 7"/>
          <p:cNvSpPr>
            <a:spLocks noChangeArrowheads="1"/>
          </p:cNvSpPr>
          <p:nvPr/>
        </p:nvSpPr>
        <p:spPr bwMode="auto">
          <a:xfrm>
            <a:off x="5486400" y="1828800"/>
            <a:ext cx="2133600" cy="44196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>
            <a:spAutoFit/>
          </a:bodyPr>
          <a:lstStyle/>
          <a:p>
            <a:endParaRPr lang="en-US"/>
          </a:p>
        </p:txBody>
      </p:sp>
      <p:cxnSp>
        <p:nvCxnSpPr>
          <p:cNvPr id="22534" name="Elbow Connector 9"/>
          <p:cNvCxnSpPr>
            <a:cxnSpLocks noChangeShapeType="1"/>
          </p:cNvCxnSpPr>
          <p:nvPr/>
        </p:nvCxnSpPr>
        <p:spPr bwMode="auto">
          <a:xfrm rot="5400000">
            <a:off x="-152400" y="2971800"/>
            <a:ext cx="1752600" cy="685800"/>
          </a:xfrm>
          <a:prstGeom prst="bentConnector3">
            <a:avLst>
              <a:gd name="adj1" fmla="val 1088"/>
            </a:avLst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2535" name="Straight Arrow Connector 17"/>
          <p:cNvCxnSpPr>
            <a:cxnSpLocks noChangeShapeType="1"/>
          </p:cNvCxnSpPr>
          <p:nvPr/>
        </p:nvCxnSpPr>
        <p:spPr bwMode="auto">
          <a:xfrm>
            <a:off x="381000" y="4191000"/>
            <a:ext cx="685800" cy="1588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</p:spPr>
      </p:cxnSp>
      <p:cxnSp>
        <p:nvCxnSpPr>
          <p:cNvPr id="22536" name="Elbow Connector 20"/>
          <p:cNvCxnSpPr>
            <a:cxnSpLocks noChangeShapeType="1"/>
          </p:cNvCxnSpPr>
          <p:nvPr/>
        </p:nvCxnSpPr>
        <p:spPr bwMode="auto">
          <a:xfrm rot="16200000" flipH="1">
            <a:off x="6553200" y="3505200"/>
            <a:ext cx="2971800" cy="838200"/>
          </a:xfrm>
          <a:prstGeom prst="bentConnector3">
            <a:avLst>
              <a:gd name="adj1" fmla="val -1153"/>
            </a:avLst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2537" name="Straight Arrow Connector 23"/>
          <p:cNvCxnSpPr>
            <a:cxnSpLocks noChangeShapeType="1"/>
          </p:cNvCxnSpPr>
          <p:nvPr/>
        </p:nvCxnSpPr>
        <p:spPr bwMode="auto">
          <a:xfrm rot="10800000">
            <a:off x="7620000" y="5410200"/>
            <a:ext cx="838200" cy="1588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</p:spPr>
      </p:cxnSp>
      <p:cxnSp>
        <p:nvCxnSpPr>
          <p:cNvPr id="22538" name="Straight Connector 25"/>
          <p:cNvCxnSpPr>
            <a:cxnSpLocks noChangeShapeType="1"/>
          </p:cNvCxnSpPr>
          <p:nvPr/>
        </p:nvCxnSpPr>
        <p:spPr bwMode="auto">
          <a:xfrm>
            <a:off x="1066800" y="2209800"/>
            <a:ext cx="2133600" cy="1588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2539" name="Straight Connector 26"/>
          <p:cNvCxnSpPr>
            <a:cxnSpLocks noChangeShapeType="1"/>
          </p:cNvCxnSpPr>
          <p:nvPr/>
        </p:nvCxnSpPr>
        <p:spPr bwMode="auto">
          <a:xfrm>
            <a:off x="1066800" y="2590800"/>
            <a:ext cx="2133600" cy="1588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2540" name="Straight Connector 27"/>
          <p:cNvCxnSpPr>
            <a:cxnSpLocks noChangeShapeType="1"/>
          </p:cNvCxnSpPr>
          <p:nvPr/>
        </p:nvCxnSpPr>
        <p:spPr bwMode="auto">
          <a:xfrm>
            <a:off x="1066800" y="3733800"/>
            <a:ext cx="2133600" cy="1588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2541" name="Straight Connector 28"/>
          <p:cNvCxnSpPr>
            <a:cxnSpLocks noChangeShapeType="1"/>
          </p:cNvCxnSpPr>
          <p:nvPr/>
        </p:nvCxnSpPr>
        <p:spPr bwMode="auto">
          <a:xfrm>
            <a:off x="1066800" y="4953000"/>
            <a:ext cx="2133600" cy="1588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2542" name="Straight Connector 29"/>
          <p:cNvCxnSpPr>
            <a:cxnSpLocks noChangeShapeType="1"/>
          </p:cNvCxnSpPr>
          <p:nvPr/>
        </p:nvCxnSpPr>
        <p:spPr bwMode="auto">
          <a:xfrm>
            <a:off x="5486400" y="2209800"/>
            <a:ext cx="2133600" cy="1588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2543" name="Straight Connector 30"/>
          <p:cNvCxnSpPr>
            <a:cxnSpLocks noChangeShapeType="1"/>
          </p:cNvCxnSpPr>
          <p:nvPr/>
        </p:nvCxnSpPr>
        <p:spPr bwMode="auto">
          <a:xfrm>
            <a:off x="5486400" y="2667000"/>
            <a:ext cx="2133600" cy="1588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2544" name="Straight Connector 31"/>
          <p:cNvCxnSpPr>
            <a:cxnSpLocks noChangeShapeType="1"/>
          </p:cNvCxnSpPr>
          <p:nvPr/>
        </p:nvCxnSpPr>
        <p:spPr bwMode="auto">
          <a:xfrm>
            <a:off x="5486400" y="5105400"/>
            <a:ext cx="2133600" cy="1588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2545" name="Straight Connector 32"/>
          <p:cNvCxnSpPr>
            <a:cxnSpLocks noChangeShapeType="1"/>
          </p:cNvCxnSpPr>
          <p:nvPr/>
        </p:nvCxnSpPr>
        <p:spPr bwMode="auto">
          <a:xfrm>
            <a:off x="5486400" y="5562600"/>
            <a:ext cx="2133600" cy="1588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22546" name="TextBox 33"/>
          <p:cNvSpPr txBox="1">
            <a:spLocks noChangeArrowheads="1"/>
          </p:cNvSpPr>
          <p:nvPr/>
        </p:nvSpPr>
        <p:spPr bwMode="auto">
          <a:xfrm>
            <a:off x="1676400" y="2209800"/>
            <a:ext cx="733425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Z%ptr</a:t>
            </a:r>
          </a:p>
        </p:txBody>
      </p:sp>
      <p:sp>
        <p:nvSpPr>
          <p:cNvPr id="22547" name="TextBox 35"/>
          <p:cNvSpPr txBox="1">
            <a:spLocks noChangeArrowheads="1"/>
          </p:cNvSpPr>
          <p:nvPr/>
        </p:nvSpPr>
        <p:spPr bwMode="auto">
          <a:xfrm>
            <a:off x="6096000" y="2286000"/>
            <a:ext cx="733425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Z%ptr</a:t>
            </a:r>
          </a:p>
        </p:txBody>
      </p:sp>
      <p:sp>
        <p:nvSpPr>
          <p:cNvPr id="22548" name="TextBox 36"/>
          <p:cNvSpPr txBox="1">
            <a:spLocks noChangeArrowheads="1"/>
          </p:cNvSpPr>
          <p:nvPr/>
        </p:nvSpPr>
        <p:spPr bwMode="auto">
          <a:xfrm>
            <a:off x="3733800" y="2057400"/>
            <a:ext cx="962025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Z[p]%ptr</a:t>
            </a:r>
          </a:p>
        </p:txBody>
      </p:sp>
      <p:cxnSp>
        <p:nvCxnSpPr>
          <p:cNvPr id="22549" name="Straight Arrow Connector 38"/>
          <p:cNvCxnSpPr>
            <a:cxnSpLocks noChangeShapeType="1"/>
          </p:cNvCxnSpPr>
          <p:nvPr/>
        </p:nvCxnSpPr>
        <p:spPr bwMode="auto">
          <a:xfrm>
            <a:off x="3276600" y="2438400"/>
            <a:ext cx="2209800" cy="1588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</p:spPr>
      </p:cxnSp>
      <p:sp>
        <p:nvSpPr>
          <p:cNvPr id="22550" name="TextBox 39"/>
          <p:cNvSpPr txBox="1">
            <a:spLocks noChangeArrowheads="1"/>
          </p:cNvSpPr>
          <p:nvPr/>
        </p:nvSpPr>
        <p:spPr bwMode="auto">
          <a:xfrm>
            <a:off x="1828800" y="4114800"/>
            <a:ext cx="320675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X</a:t>
            </a:r>
          </a:p>
        </p:txBody>
      </p:sp>
      <p:sp>
        <p:nvSpPr>
          <p:cNvPr id="22551" name="TextBox 40"/>
          <p:cNvSpPr txBox="1">
            <a:spLocks noChangeArrowheads="1"/>
          </p:cNvSpPr>
          <p:nvPr/>
        </p:nvSpPr>
        <p:spPr bwMode="auto">
          <a:xfrm>
            <a:off x="6324600" y="5105400"/>
            <a:ext cx="320675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X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Co-Array Fortran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2800" smtClean="0"/>
              <a:t>Can be implemented:</a:t>
            </a:r>
          </a:p>
          <a:p>
            <a:pPr lvl="1" eaLnBrk="1" hangingPunct="1"/>
            <a:r>
              <a:rPr lang="en-US" sz="2400" smtClean="0"/>
              <a:t>Directly in the compiler; on those systems where the compiler can issue memory fetches and stores directly to remote processors memory, the statement becomes a simple remote store.</a:t>
            </a:r>
          </a:p>
          <a:p>
            <a:pPr lvl="2" eaLnBrk="1" hangingPunct="1"/>
            <a:r>
              <a:rPr lang="en-US" sz="2400" smtClean="0"/>
              <a:t>Allows co-array reference in a loop to be combined into a vector load or store</a:t>
            </a:r>
          </a:p>
          <a:p>
            <a:pPr lvl="2" eaLnBrk="1" hangingPunct="1"/>
            <a:r>
              <a:rPr lang="en-US" sz="2400" smtClean="0"/>
              <a:t>Allows compiler to use normal prefetch mechanism to move fetches ahead of reference</a:t>
            </a:r>
          </a:p>
          <a:p>
            <a:pPr lvl="1" eaLnBrk="1" hangingPunct="1"/>
            <a:r>
              <a:rPr lang="en-US" sz="2400" smtClean="0"/>
              <a:t>Via a pre-processor; Rice University is currently working on such a translator which generates subroutine calls for transferring data to the remote processor</a:t>
            </a:r>
          </a:p>
          <a:p>
            <a:pPr lvl="2" eaLnBrk="1" hangingPunct="1"/>
            <a:r>
              <a:rPr lang="en-US" sz="2400" smtClean="0"/>
              <a:t>Significantly more difficult to get performance better than MPI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mtClean="0"/>
              <a:t>Importance of Vectorizing loop with the CAF reference</a:t>
            </a:r>
          </a:p>
        </p:txBody>
      </p:sp>
      <p:sp>
        <p:nvSpPr>
          <p:cNvPr id="24579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7010400" y="6562725"/>
            <a:ext cx="1905000" cy="295275"/>
          </a:xfrm>
          <a:prstGeom prst="rect">
            <a:avLst/>
          </a:prstGeom>
          <a:noFill/>
        </p:spPr>
        <p:txBody>
          <a:bodyPr/>
          <a:lstStyle/>
          <a:p>
            <a:fld id="{6A4C3720-FD11-4217-A0B7-F559F3811A5A}" type="slidenum">
              <a:rPr lang="en-US" smtClean="0"/>
              <a:pPr/>
              <a:t>18</a:t>
            </a:fld>
            <a:r>
              <a:rPr lang="en-US" smtClean="0"/>
              <a:t> </a:t>
            </a:r>
          </a:p>
        </p:txBody>
      </p:sp>
      <p:sp>
        <p:nvSpPr>
          <p:cNvPr id="24580" name="Rectangle 1"/>
          <p:cNvSpPr>
            <a:spLocks noChangeArrowheads="1"/>
          </p:cNvSpPr>
          <p:nvPr/>
        </p:nvSpPr>
        <p:spPr bwMode="auto">
          <a:xfrm>
            <a:off x="2438400" y="2895600"/>
            <a:ext cx="300038" cy="261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GB" sz="1100">
                <a:solidFill>
                  <a:srgbClr val="1F497D"/>
                </a:solidFill>
              </a:rPr>
              <a:t>   </a:t>
            </a:r>
            <a:endParaRPr lang="en-GB"/>
          </a:p>
        </p:txBody>
      </p:sp>
      <p:sp>
        <p:nvSpPr>
          <p:cNvPr id="24581" name="TextBox 6"/>
          <p:cNvSpPr txBox="1">
            <a:spLocks noChangeArrowheads="1"/>
          </p:cNvSpPr>
          <p:nvPr/>
        </p:nvSpPr>
        <p:spPr bwMode="auto">
          <a:xfrm>
            <a:off x="304800" y="2133600"/>
            <a:ext cx="8669338" cy="3816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GB" sz="1400" b="1">
                <a:solidFill>
                  <a:srgbClr val="1F497D"/>
                </a:solidFill>
                <a:latin typeface="Courier New" pitchFamily="49" charset="0"/>
                <a:cs typeface="Courier New" pitchFamily="49" charset="0"/>
              </a:rPr>
              <a:t>    7.           iz = this_image(a)</a:t>
            </a:r>
            <a:endParaRPr lang="en-US" sz="1000" b="1">
              <a:latin typeface="Courier New" pitchFamily="49" charset="0"/>
              <a:cs typeface="Courier New" pitchFamily="49" charset="0"/>
            </a:endParaRPr>
          </a:p>
          <a:p>
            <a:r>
              <a:rPr lang="en-GB" sz="1400" b="1">
                <a:solidFill>
                  <a:srgbClr val="1F497D"/>
                </a:solidFill>
                <a:latin typeface="Courier New" pitchFamily="49" charset="0"/>
                <a:cs typeface="Courier New" pitchFamily="49" charset="0"/>
              </a:rPr>
              <a:t>    8.  V----&lt;   do ix = 1, kx</a:t>
            </a:r>
            <a:endParaRPr lang="en-US" sz="1000" b="1">
              <a:latin typeface="Courier New" pitchFamily="49" charset="0"/>
              <a:cs typeface="Courier New" pitchFamily="49" charset="0"/>
            </a:endParaRPr>
          </a:p>
          <a:p>
            <a:r>
              <a:rPr lang="en-GB" sz="1400" b="1">
                <a:solidFill>
                  <a:srgbClr val="1F497D"/>
                </a:solidFill>
                <a:latin typeface="Courier New" pitchFamily="49" charset="0"/>
                <a:cs typeface="Courier New" pitchFamily="49" charset="0"/>
              </a:rPr>
              <a:t>    9.  V r--&lt;     do iy = 1, ky</a:t>
            </a:r>
            <a:endParaRPr lang="en-US" sz="1000" b="1">
              <a:latin typeface="Courier New" pitchFamily="49" charset="0"/>
              <a:cs typeface="Courier New" pitchFamily="49" charset="0"/>
            </a:endParaRPr>
          </a:p>
          <a:p>
            <a:r>
              <a:rPr lang="en-GB" sz="1400" b="1">
                <a:solidFill>
                  <a:srgbClr val="1F497D"/>
                </a:solidFill>
                <a:latin typeface="Courier New" pitchFamily="49" charset="0"/>
                <a:cs typeface="Courier New" pitchFamily="49" charset="0"/>
              </a:rPr>
              <a:t>   10.  V r          a(ix,iy) = b(iy,iz)[ix]</a:t>
            </a:r>
            <a:endParaRPr lang="en-US" sz="1000" b="1">
              <a:latin typeface="Courier New" pitchFamily="49" charset="0"/>
              <a:cs typeface="Courier New" pitchFamily="49" charset="0"/>
            </a:endParaRPr>
          </a:p>
          <a:p>
            <a:r>
              <a:rPr lang="en-GB" sz="1400" b="1">
                <a:solidFill>
                  <a:srgbClr val="1F497D"/>
                </a:solidFill>
                <a:latin typeface="Courier New" pitchFamily="49" charset="0"/>
                <a:cs typeface="Courier New" pitchFamily="49" charset="0"/>
              </a:rPr>
              <a:t>   11.  V r--&gt;     end do</a:t>
            </a:r>
            <a:endParaRPr lang="en-US" sz="1000" b="1">
              <a:latin typeface="Courier New" pitchFamily="49" charset="0"/>
              <a:cs typeface="Courier New" pitchFamily="49" charset="0"/>
            </a:endParaRPr>
          </a:p>
          <a:p>
            <a:r>
              <a:rPr lang="en-GB" sz="1400" b="1">
                <a:solidFill>
                  <a:srgbClr val="1F497D"/>
                </a:solidFill>
                <a:latin typeface="Courier New" pitchFamily="49" charset="0"/>
                <a:cs typeface="Courier New" pitchFamily="49" charset="0"/>
              </a:rPr>
              <a:t>   12.  V----&gt;   end do</a:t>
            </a:r>
            <a:endParaRPr lang="en-US" sz="1000" b="1">
              <a:latin typeface="Courier New" pitchFamily="49" charset="0"/>
              <a:cs typeface="Courier New" pitchFamily="49" charset="0"/>
            </a:endParaRPr>
          </a:p>
          <a:p>
            <a:r>
              <a:rPr lang="en-GB" sz="1400" b="1">
                <a:solidFill>
                  <a:srgbClr val="1F497D"/>
                </a:solidFill>
                <a:latin typeface="Courier New" pitchFamily="49" charset="0"/>
                <a:cs typeface="Courier New" pitchFamily="49" charset="0"/>
              </a:rPr>
              <a:t>ftn-3021 ftn: INLINE File = data_distro.f90, Line = 7</a:t>
            </a:r>
            <a:endParaRPr lang="en-US" sz="1000" b="1">
              <a:latin typeface="Courier New" pitchFamily="49" charset="0"/>
              <a:cs typeface="Courier New" pitchFamily="49" charset="0"/>
            </a:endParaRPr>
          </a:p>
          <a:p>
            <a:r>
              <a:rPr lang="en-GB" sz="1400" b="1">
                <a:solidFill>
                  <a:srgbClr val="1F497D"/>
                </a:solidFill>
                <a:latin typeface="Courier New" pitchFamily="49" charset="0"/>
                <a:cs typeface="Courier New" pitchFamily="49" charset="0"/>
              </a:rPr>
              <a:t>  Routine _THIS_IMAGE3 was not inlined because the compiler was unable to</a:t>
            </a:r>
            <a:endParaRPr lang="en-US" sz="1000" b="1">
              <a:latin typeface="Courier New" pitchFamily="49" charset="0"/>
              <a:cs typeface="Courier New" pitchFamily="49" charset="0"/>
            </a:endParaRPr>
          </a:p>
          <a:p>
            <a:r>
              <a:rPr lang="en-GB" sz="1400" b="1">
                <a:solidFill>
                  <a:srgbClr val="1F497D"/>
                </a:solidFill>
                <a:latin typeface="Courier New" pitchFamily="49" charset="0"/>
                <a:cs typeface="Courier New" pitchFamily="49" charset="0"/>
              </a:rPr>
              <a:t>  locate the routine to expand it inline.</a:t>
            </a:r>
            <a:endParaRPr lang="en-US" sz="1000" b="1">
              <a:latin typeface="Courier New" pitchFamily="49" charset="0"/>
              <a:cs typeface="Courier New" pitchFamily="49" charset="0"/>
            </a:endParaRPr>
          </a:p>
          <a:p>
            <a:r>
              <a:rPr lang="en-GB" sz="1400" b="1">
                <a:solidFill>
                  <a:srgbClr val="1F497D"/>
                </a:solidFill>
                <a:latin typeface="Courier New" pitchFamily="49" charset="0"/>
                <a:cs typeface="Courier New" pitchFamily="49" charset="0"/>
              </a:rPr>
              <a:t>ftn-6204 ftn: VECTOR File = data_distro.f90, Line = 8</a:t>
            </a:r>
            <a:endParaRPr lang="en-US" sz="1000" b="1">
              <a:latin typeface="Courier New" pitchFamily="49" charset="0"/>
              <a:cs typeface="Courier New" pitchFamily="49" charset="0"/>
            </a:endParaRPr>
          </a:p>
          <a:p>
            <a:r>
              <a:rPr lang="en-GB" sz="1400" b="1">
                <a:solidFill>
                  <a:srgbClr val="1F497D"/>
                </a:solidFill>
                <a:latin typeface="Courier New" pitchFamily="49" charset="0"/>
                <a:cs typeface="Courier New" pitchFamily="49" charset="0"/>
              </a:rPr>
              <a:t>  A loop starting at line 8 was vectorized.</a:t>
            </a:r>
            <a:endParaRPr lang="en-US" sz="1000" b="1">
              <a:latin typeface="Courier New" pitchFamily="49" charset="0"/>
              <a:cs typeface="Courier New" pitchFamily="49" charset="0"/>
            </a:endParaRPr>
          </a:p>
          <a:p>
            <a:r>
              <a:rPr lang="en-GB" sz="1400" b="1">
                <a:solidFill>
                  <a:srgbClr val="1F497D"/>
                </a:solidFill>
                <a:latin typeface="Courier New" pitchFamily="49" charset="0"/>
                <a:cs typeface="Courier New" pitchFamily="49" charset="0"/>
              </a:rPr>
              <a:t>ftn-6005 ftn: SCALAR File = data_distro.f90, Line = 9</a:t>
            </a:r>
            <a:endParaRPr lang="en-US" sz="1000" b="1">
              <a:latin typeface="Courier New" pitchFamily="49" charset="0"/>
              <a:cs typeface="Courier New" pitchFamily="49" charset="0"/>
            </a:endParaRPr>
          </a:p>
          <a:p>
            <a:r>
              <a:rPr lang="en-GB" sz="1400" b="1">
                <a:solidFill>
                  <a:srgbClr val="1F497D"/>
                </a:solidFill>
                <a:latin typeface="Courier New" pitchFamily="49" charset="0"/>
                <a:cs typeface="Courier New" pitchFamily="49" charset="0"/>
              </a:rPr>
              <a:t>  A loop starting at line 9 was unrolled 4 times.</a:t>
            </a:r>
            <a:endParaRPr lang="en-US" sz="1000" b="1">
              <a:latin typeface="Courier New" pitchFamily="49" charset="0"/>
              <a:cs typeface="Courier New" pitchFamily="49" charset="0"/>
            </a:endParaRPr>
          </a:p>
          <a:p>
            <a:r>
              <a:rPr lang="en-GB" sz="1400" b="1">
                <a:solidFill>
                  <a:srgbClr val="1F497D"/>
                </a:solidFill>
                <a:latin typeface="Courier New" pitchFamily="49" charset="0"/>
                <a:cs typeface="Courier New" pitchFamily="49" charset="0"/>
              </a:rPr>
              <a:t>ftn-6208 ftn: VECTOR File = data_distro.f90, Line = 9</a:t>
            </a:r>
            <a:endParaRPr lang="en-US" sz="1000" b="1">
              <a:latin typeface="Courier New" pitchFamily="49" charset="0"/>
              <a:cs typeface="Courier New" pitchFamily="49" charset="0"/>
            </a:endParaRPr>
          </a:p>
          <a:p>
            <a:r>
              <a:rPr lang="en-GB" sz="1400" b="1">
                <a:solidFill>
                  <a:srgbClr val="1F497D"/>
                </a:solidFill>
                <a:latin typeface="Courier New" pitchFamily="49" charset="0"/>
                <a:cs typeface="Courier New" pitchFamily="49" charset="0"/>
              </a:rPr>
              <a:t>  A loop starting at line 9 was vectorized as part of the loop starting at line</a:t>
            </a:r>
            <a:endParaRPr lang="en-US" sz="1000" b="1">
              <a:latin typeface="Courier New" pitchFamily="49" charset="0"/>
              <a:cs typeface="Courier New" pitchFamily="49" charset="0"/>
            </a:endParaRPr>
          </a:p>
          <a:p>
            <a:r>
              <a:rPr lang="en-GB" sz="1400" b="1">
                <a:solidFill>
                  <a:srgbClr val="1F497D"/>
                </a:solidFill>
                <a:latin typeface="Courier New" pitchFamily="49" charset="0"/>
                <a:cs typeface="Courier New" pitchFamily="49" charset="0"/>
              </a:rPr>
              <a:t>  8.</a:t>
            </a:r>
            <a:endParaRPr lang="en-GB" sz="2000" b="1">
              <a:latin typeface="Courier New" pitchFamily="49" charset="0"/>
              <a:cs typeface="Courier New" pitchFamily="49" charset="0"/>
            </a:endParaRPr>
          </a:p>
          <a:p>
            <a:endParaRPr lang="en-US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Another Example</a:t>
            </a:r>
          </a:p>
        </p:txBody>
      </p:sp>
      <p:sp>
        <p:nvSpPr>
          <p:cNvPr id="25603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7010400" y="6562725"/>
            <a:ext cx="1905000" cy="295275"/>
          </a:xfrm>
          <a:prstGeom prst="rect">
            <a:avLst/>
          </a:prstGeom>
          <a:noFill/>
        </p:spPr>
        <p:txBody>
          <a:bodyPr/>
          <a:lstStyle/>
          <a:p>
            <a:fld id="{47F4E4D0-13BF-4E87-B0E2-1286B41A0E05}" type="slidenum">
              <a:rPr lang="en-US" smtClean="0"/>
              <a:pPr/>
              <a:t>19</a:t>
            </a:fld>
            <a:r>
              <a:rPr lang="en-US" smtClean="0"/>
              <a:t> </a:t>
            </a:r>
          </a:p>
        </p:txBody>
      </p:sp>
      <p:sp>
        <p:nvSpPr>
          <p:cNvPr id="25604" name="TextBox 7"/>
          <p:cNvSpPr txBox="1">
            <a:spLocks noChangeArrowheads="1"/>
          </p:cNvSpPr>
          <p:nvPr/>
        </p:nvSpPr>
        <p:spPr bwMode="auto">
          <a:xfrm>
            <a:off x="0" y="1219200"/>
            <a:ext cx="9195146" cy="5078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GB" dirty="0">
                <a:latin typeface="Courier New" pitchFamily="49" charset="0"/>
                <a:cs typeface="Courier New" pitchFamily="49" charset="0"/>
              </a:rPr>
              <a:t>  </a:t>
            </a:r>
            <a:r>
              <a:rPr lang="en-GB" sz="16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629.  V------------&lt;         do </a:t>
            </a:r>
            <a:r>
              <a:rPr lang="en-GB" sz="1600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im</a:t>
            </a:r>
            <a:r>
              <a:rPr lang="en-GB" sz="16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= 1, 10000</a:t>
            </a:r>
            <a:endParaRPr lang="en-US" sz="1600" dirty="0">
              <a:solidFill>
                <a:schemeClr val="bg1"/>
              </a:solidFill>
              <a:latin typeface="Courier New" pitchFamily="49" charset="0"/>
              <a:cs typeface="Courier New" pitchFamily="49" charset="0"/>
            </a:endParaRPr>
          </a:p>
          <a:p>
            <a:r>
              <a:rPr lang="en-GB" sz="16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  630.  V                        if(</a:t>
            </a:r>
            <a:r>
              <a:rPr lang="en-GB" sz="1600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blockid.eq.imon_in</a:t>
            </a:r>
            <a:r>
              <a:rPr lang="en-GB" sz="16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(4,im) .and.</a:t>
            </a:r>
            <a:endParaRPr lang="en-US" sz="1600" dirty="0">
              <a:solidFill>
                <a:schemeClr val="bg1"/>
              </a:solidFill>
              <a:latin typeface="Courier New" pitchFamily="49" charset="0"/>
              <a:cs typeface="Courier New" pitchFamily="49" charset="0"/>
            </a:endParaRPr>
          </a:p>
          <a:p>
            <a:r>
              <a:rPr lang="en-GB" sz="16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  631.  V                   &amp;       </a:t>
            </a:r>
            <a:r>
              <a:rPr lang="en-GB" sz="1600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ibegin</a:t>
            </a:r>
            <a:r>
              <a:rPr lang="en-GB" sz="16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(</a:t>
            </a:r>
            <a:r>
              <a:rPr lang="en-GB" sz="1600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sx</a:t>
            </a:r>
            <a:r>
              <a:rPr lang="en-GB" sz="16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)  .</a:t>
            </a:r>
            <a:r>
              <a:rPr lang="en-GB" sz="1600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le.imon_in</a:t>
            </a:r>
            <a:r>
              <a:rPr lang="en-GB" sz="16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(1,im) .and.</a:t>
            </a:r>
            <a:endParaRPr lang="en-US" sz="1600" dirty="0">
              <a:solidFill>
                <a:schemeClr val="bg1"/>
              </a:solidFill>
              <a:latin typeface="Courier New" pitchFamily="49" charset="0"/>
              <a:cs typeface="Courier New" pitchFamily="49" charset="0"/>
            </a:endParaRPr>
          </a:p>
          <a:p>
            <a:r>
              <a:rPr lang="en-GB" sz="16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  632.  V                   &amp;       </a:t>
            </a:r>
            <a:r>
              <a:rPr lang="en-GB" sz="1600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ibegin</a:t>
            </a:r>
            <a:r>
              <a:rPr lang="en-GB" sz="16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(sx+1).</a:t>
            </a:r>
            <a:r>
              <a:rPr lang="en-GB" sz="1600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gt.imon_in</a:t>
            </a:r>
            <a:r>
              <a:rPr lang="en-GB" sz="16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(1,im) .and.</a:t>
            </a:r>
            <a:endParaRPr lang="en-US" sz="1600" dirty="0">
              <a:solidFill>
                <a:schemeClr val="bg1"/>
              </a:solidFill>
              <a:latin typeface="Courier New" pitchFamily="49" charset="0"/>
              <a:cs typeface="Courier New" pitchFamily="49" charset="0"/>
            </a:endParaRPr>
          </a:p>
          <a:p>
            <a:r>
              <a:rPr lang="en-GB" sz="16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  633.  V                   &amp;       </a:t>
            </a:r>
            <a:r>
              <a:rPr lang="en-GB" sz="1600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jbegin</a:t>
            </a:r>
            <a:r>
              <a:rPr lang="en-GB" sz="16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(</a:t>
            </a:r>
            <a:r>
              <a:rPr lang="en-GB" sz="1600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sy</a:t>
            </a:r>
            <a:r>
              <a:rPr lang="en-GB" sz="16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)  .</a:t>
            </a:r>
            <a:r>
              <a:rPr lang="en-GB" sz="1600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le.imon_in</a:t>
            </a:r>
            <a:r>
              <a:rPr lang="en-GB" sz="16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(2,im) .and.</a:t>
            </a:r>
            <a:endParaRPr lang="en-US" sz="1600" dirty="0">
              <a:solidFill>
                <a:schemeClr val="bg1"/>
              </a:solidFill>
              <a:latin typeface="Courier New" pitchFamily="49" charset="0"/>
              <a:cs typeface="Courier New" pitchFamily="49" charset="0"/>
            </a:endParaRPr>
          </a:p>
          <a:p>
            <a:r>
              <a:rPr lang="en-GB" sz="16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  634.  V                   &amp;       </a:t>
            </a:r>
            <a:r>
              <a:rPr lang="en-GB" sz="1600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jbegin</a:t>
            </a:r>
            <a:r>
              <a:rPr lang="en-GB" sz="16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(sy+1).</a:t>
            </a:r>
            <a:r>
              <a:rPr lang="en-GB" sz="1600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gt.imon_in</a:t>
            </a:r>
            <a:r>
              <a:rPr lang="en-GB" sz="16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(2,im) .and.</a:t>
            </a:r>
            <a:endParaRPr lang="en-US" sz="1600" dirty="0">
              <a:solidFill>
                <a:schemeClr val="bg1"/>
              </a:solidFill>
              <a:latin typeface="Courier New" pitchFamily="49" charset="0"/>
              <a:cs typeface="Courier New" pitchFamily="49" charset="0"/>
            </a:endParaRPr>
          </a:p>
          <a:p>
            <a:r>
              <a:rPr lang="en-GB" sz="16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  635.  V                   &amp;       </a:t>
            </a:r>
            <a:r>
              <a:rPr lang="en-GB" sz="1600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kbegin</a:t>
            </a:r>
            <a:r>
              <a:rPr lang="en-GB" sz="16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(</a:t>
            </a:r>
            <a:r>
              <a:rPr lang="en-GB" sz="1600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sz</a:t>
            </a:r>
            <a:r>
              <a:rPr lang="en-GB" sz="16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)  .</a:t>
            </a:r>
            <a:r>
              <a:rPr lang="en-GB" sz="1600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le.imon_in</a:t>
            </a:r>
            <a:r>
              <a:rPr lang="en-GB" sz="16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(3,im) .and.</a:t>
            </a:r>
            <a:endParaRPr lang="en-US" sz="1600" dirty="0">
              <a:solidFill>
                <a:schemeClr val="bg1"/>
              </a:solidFill>
              <a:latin typeface="Courier New" pitchFamily="49" charset="0"/>
              <a:cs typeface="Courier New" pitchFamily="49" charset="0"/>
            </a:endParaRPr>
          </a:p>
          <a:p>
            <a:r>
              <a:rPr lang="en-GB" sz="16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  636.  V                   &amp;       </a:t>
            </a:r>
            <a:r>
              <a:rPr lang="en-GB" sz="1600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kbegin</a:t>
            </a:r>
            <a:r>
              <a:rPr lang="en-GB" sz="16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(sz+1).</a:t>
            </a:r>
            <a:r>
              <a:rPr lang="en-GB" sz="1600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gt.imon_in</a:t>
            </a:r>
            <a:r>
              <a:rPr lang="en-GB" sz="16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(3,im)) then</a:t>
            </a:r>
            <a:endParaRPr lang="en-US" sz="1600" dirty="0">
              <a:solidFill>
                <a:schemeClr val="bg1"/>
              </a:solidFill>
              <a:latin typeface="Courier New" pitchFamily="49" charset="0"/>
              <a:cs typeface="Courier New" pitchFamily="49" charset="0"/>
            </a:endParaRPr>
          </a:p>
          <a:p>
            <a:r>
              <a:rPr lang="en-GB" sz="16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  637.  V                          </a:t>
            </a:r>
            <a:r>
              <a:rPr lang="en-GB" sz="1600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num_mon_me</a:t>
            </a:r>
            <a:r>
              <a:rPr lang="en-GB" sz="16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= num_mon_me+1</a:t>
            </a:r>
            <a:endParaRPr lang="en-US" sz="1600" dirty="0">
              <a:solidFill>
                <a:schemeClr val="bg1"/>
              </a:solidFill>
              <a:latin typeface="Courier New" pitchFamily="49" charset="0"/>
              <a:cs typeface="Courier New" pitchFamily="49" charset="0"/>
            </a:endParaRPr>
          </a:p>
          <a:p>
            <a:r>
              <a:rPr lang="en-GB" sz="16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  638.  V                          </a:t>
            </a:r>
            <a:r>
              <a:rPr lang="en-GB" sz="1600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lmon</a:t>
            </a:r>
            <a:r>
              <a:rPr lang="en-GB" sz="16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(</a:t>
            </a:r>
            <a:r>
              <a:rPr lang="en-GB" sz="1600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im</a:t>
            </a:r>
            <a:r>
              <a:rPr lang="en-GB" sz="16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) = .true.</a:t>
            </a:r>
            <a:endParaRPr lang="en-US" sz="1600" dirty="0">
              <a:solidFill>
                <a:schemeClr val="bg1"/>
              </a:solidFill>
              <a:latin typeface="Courier New" pitchFamily="49" charset="0"/>
              <a:cs typeface="Courier New" pitchFamily="49" charset="0"/>
            </a:endParaRPr>
          </a:p>
          <a:p>
            <a:r>
              <a:rPr lang="en-GB" sz="16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  639.  V                          </a:t>
            </a:r>
            <a:r>
              <a:rPr lang="en-GB" sz="1600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proc_mon</a:t>
            </a:r>
            <a:r>
              <a:rPr lang="en-GB" sz="16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[</a:t>
            </a:r>
            <a:r>
              <a:rPr lang="en-GB" sz="1600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ioid</a:t>
            </a:r>
            <a:r>
              <a:rPr lang="en-GB" sz="16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]%array(</a:t>
            </a:r>
            <a:r>
              <a:rPr lang="en-GB" sz="1600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im</a:t>
            </a:r>
            <a:r>
              <a:rPr lang="en-GB" sz="16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)=</a:t>
            </a:r>
            <a:r>
              <a:rPr lang="en-GB" sz="1600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procid_global</a:t>
            </a:r>
            <a:endParaRPr lang="en-US" sz="1600" dirty="0">
              <a:solidFill>
                <a:schemeClr val="bg1"/>
              </a:solidFill>
              <a:latin typeface="Courier New" pitchFamily="49" charset="0"/>
              <a:cs typeface="Courier New" pitchFamily="49" charset="0"/>
            </a:endParaRPr>
          </a:p>
          <a:p>
            <a:r>
              <a:rPr lang="en-GB" sz="16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  640.  V                        </a:t>
            </a:r>
            <a:r>
              <a:rPr lang="en-GB" sz="1600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endif</a:t>
            </a:r>
            <a:endParaRPr lang="en-US" sz="1600" dirty="0">
              <a:solidFill>
                <a:schemeClr val="bg1"/>
              </a:solidFill>
              <a:latin typeface="Courier New" pitchFamily="49" charset="0"/>
              <a:cs typeface="Courier New" pitchFamily="49" charset="0"/>
            </a:endParaRPr>
          </a:p>
          <a:p>
            <a:r>
              <a:rPr lang="en-GB" sz="16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  641.  V------------&gt;         end do</a:t>
            </a:r>
            <a:endParaRPr lang="en-US" sz="1600" dirty="0">
              <a:solidFill>
                <a:schemeClr val="bg1"/>
              </a:solidFill>
              <a:latin typeface="Courier New" pitchFamily="49" charset="0"/>
              <a:cs typeface="Courier New" pitchFamily="49" charset="0"/>
            </a:endParaRPr>
          </a:p>
          <a:p>
            <a:r>
              <a:rPr lang="en-GB" sz="16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 </a:t>
            </a:r>
            <a:endParaRPr lang="en-US" sz="1600" dirty="0">
              <a:solidFill>
                <a:schemeClr val="bg1"/>
              </a:solidFill>
              <a:latin typeface="Courier New" pitchFamily="49" charset="0"/>
              <a:cs typeface="Courier New" pitchFamily="49" charset="0"/>
            </a:endParaRPr>
          </a:p>
          <a:p>
            <a:r>
              <a:rPr lang="en-GB" sz="16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ftn-6375 </a:t>
            </a:r>
            <a:r>
              <a:rPr lang="en-GB" sz="1600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ftn</a:t>
            </a:r>
            <a:r>
              <a:rPr lang="en-GB" sz="16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: VECTOR File = main_3d.f, Line = 629</a:t>
            </a:r>
            <a:endParaRPr lang="en-US" sz="1600" dirty="0">
              <a:solidFill>
                <a:schemeClr val="bg1"/>
              </a:solidFill>
              <a:latin typeface="Courier New" pitchFamily="49" charset="0"/>
              <a:cs typeface="Courier New" pitchFamily="49" charset="0"/>
            </a:endParaRPr>
          </a:p>
          <a:p>
            <a:r>
              <a:rPr lang="en-GB" sz="16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  A loop starting at line 629 would benefit from "!dir$ </a:t>
            </a:r>
            <a:r>
              <a:rPr lang="en-GB" sz="1600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safe_address</a:t>
            </a:r>
            <a:r>
              <a:rPr lang="en-GB" sz="16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".</a:t>
            </a:r>
            <a:endParaRPr lang="en-US" sz="1600" dirty="0">
              <a:solidFill>
                <a:schemeClr val="bg1"/>
              </a:solidFill>
              <a:latin typeface="Courier New" pitchFamily="49" charset="0"/>
              <a:cs typeface="Courier New" pitchFamily="49" charset="0"/>
            </a:endParaRPr>
          </a:p>
          <a:p>
            <a:r>
              <a:rPr lang="en-GB" sz="16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 </a:t>
            </a:r>
            <a:endParaRPr lang="en-US" sz="1600" dirty="0">
              <a:solidFill>
                <a:schemeClr val="bg1"/>
              </a:solidFill>
              <a:latin typeface="Courier New" pitchFamily="49" charset="0"/>
              <a:cs typeface="Courier New" pitchFamily="49" charset="0"/>
            </a:endParaRPr>
          </a:p>
          <a:p>
            <a:r>
              <a:rPr lang="en-GB" sz="16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ftn-6204 </a:t>
            </a:r>
            <a:r>
              <a:rPr lang="en-GB" sz="1600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ftn</a:t>
            </a:r>
            <a:r>
              <a:rPr lang="en-GB" sz="16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: VECTOR File = main_3d.f, Line = 629</a:t>
            </a:r>
            <a:endParaRPr lang="en-US" sz="1600" dirty="0">
              <a:solidFill>
                <a:schemeClr val="bg1"/>
              </a:solidFill>
              <a:latin typeface="Courier New" pitchFamily="49" charset="0"/>
              <a:cs typeface="Courier New" pitchFamily="49" charset="0"/>
            </a:endParaRPr>
          </a:p>
          <a:p>
            <a:r>
              <a:rPr lang="en-GB" sz="16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  A loop starting at line 629 was vectorized.</a:t>
            </a:r>
            <a:endParaRPr lang="en-US" sz="1600" dirty="0">
              <a:solidFill>
                <a:schemeClr val="bg1"/>
              </a:solidFill>
              <a:latin typeface="Courier New" pitchFamily="49" charset="0"/>
              <a:cs typeface="Courier New" pitchFamily="49" charset="0"/>
            </a:endParaRPr>
          </a:p>
          <a:p>
            <a:endParaRPr lang="en-US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28600"/>
            <a:ext cx="7772400" cy="1143000"/>
          </a:xfrm>
        </p:spPr>
        <p:txBody>
          <a:bodyPr/>
          <a:lstStyle/>
          <a:p>
            <a:pPr eaLnBrk="1" hangingPunct="1"/>
            <a:r>
              <a:rPr lang="en-US" smtClean="0"/>
              <a:t>Programming in Co-Array Fortran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219200" y="1676400"/>
            <a:ext cx="6705600" cy="1981200"/>
          </a:xfrm>
        </p:spPr>
        <p:txBody>
          <a:bodyPr/>
          <a:lstStyle/>
          <a:p>
            <a:pPr eaLnBrk="1" hangingPunct="1"/>
            <a:r>
              <a:rPr lang="en-US" dirty="0" smtClean="0"/>
              <a:t>With </a:t>
            </a:r>
            <a:r>
              <a:rPr lang="en-US" dirty="0" smtClean="0"/>
              <a:t>Help from Bob </a:t>
            </a:r>
            <a:r>
              <a:rPr lang="en-US" dirty="0" err="1" smtClean="0"/>
              <a:t>Numrich</a:t>
            </a:r>
            <a:r>
              <a:rPr lang="en-US" dirty="0" smtClean="0"/>
              <a:t> and</a:t>
            </a:r>
          </a:p>
          <a:p>
            <a:pPr eaLnBrk="1" hangingPunct="1"/>
            <a:r>
              <a:rPr lang="en-US" dirty="0" smtClean="0"/>
              <a:t>Jim Schwarzmeier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Number Placeholder 5"/>
          <p:cNvSpPr>
            <a:spLocks noGrp="1"/>
          </p:cNvSpPr>
          <p:nvPr>
            <p:ph type="sldNum" sz="quarter" idx="4294967295"/>
          </p:nvPr>
        </p:nvSpPr>
        <p:spPr>
          <a:xfrm>
            <a:off x="7010400" y="6562725"/>
            <a:ext cx="1905000" cy="295275"/>
          </a:xfrm>
          <a:prstGeom prst="rect">
            <a:avLst/>
          </a:prstGeom>
          <a:noFill/>
        </p:spPr>
        <p:txBody>
          <a:bodyPr/>
          <a:lstStyle/>
          <a:p>
            <a:fld id="{DEF3213E-6AB5-427F-B42D-9E78F5482627}" type="slidenum">
              <a:rPr lang="en-US" smtClean="0"/>
              <a:pPr/>
              <a:t>20</a:t>
            </a:fld>
            <a:r>
              <a:rPr lang="en-US" smtClean="0"/>
              <a:t> </a:t>
            </a:r>
          </a:p>
        </p:txBody>
      </p:sp>
      <p:sp>
        <p:nvSpPr>
          <p:cNvPr id="2662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2800" smtClean="0"/>
              <a:t>Special features of Baker relating to CAF/UPC</a:t>
            </a:r>
          </a:p>
        </p:txBody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On X1, X1E, and ‘BlackWidow’, the custom processor directly emits addresses for any memory location in the machine. Scalar or vector loads/stores can be done to any global address in the system</a:t>
            </a:r>
          </a:p>
          <a:p>
            <a:pPr eaLnBrk="1" hangingPunct="1"/>
            <a:r>
              <a:rPr lang="en-US" smtClean="0"/>
              <a:t>On Baker the Gemini NIC used to ‘extend’ address space of Opteron references to access memory on remote nodes</a:t>
            </a:r>
          </a:p>
          <a:p>
            <a:pPr lvl="1" eaLnBrk="1" hangingPunct="1"/>
            <a:r>
              <a:rPr lang="en-US" smtClean="0"/>
              <a:t>Fortran or C compilers recognize CAF references, x(i)[dest_pe], or UPC ‘shared’ references, x[i][threads], and generates appropriate ncHT messages to Gemini to load from or store to remote memory</a:t>
            </a:r>
          </a:p>
          <a:p>
            <a:pPr lvl="1" eaLnBrk="1" hangingPunct="1"/>
            <a:r>
              <a:rPr lang="en-US" smtClean="0"/>
              <a:t>Users can stride on local offsets or across processor space with any stride, including Gather/Scatter</a:t>
            </a:r>
          </a:p>
          <a:p>
            <a:pPr lvl="1" eaLnBrk="1" hangingPunct="1"/>
            <a:r>
              <a:rPr lang="en-US" smtClean="0"/>
              <a:t>Compiler should generate vector requests as appropriate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Thing to watch out for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0" y="1676400"/>
            <a:ext cx="7772400" cy="4114800"/>
          </a:xfrm>
        </p:spPr>
        <p:txBody>
          <a:bodyPr/>
          <a:lstStyle/>
          <a:p>
            <a:pPr eaLnBrk="1" hangingPunct="1"/>
            <a:r>
              <a:rPr lang="en-US" smtClean="0"/>
              <a:t>Typically one must use CAF on symmetric arrays – the virtual address is the same on all processors</a:t>
            </a:r>
          </a:p>
          <a:p>
            <a:pPr lvl="1" eaLnBrk="1" hangingPunct="1"/>
            <a:r>
              <a:rPr lang="en-US" smtClean="0"/>
              <a:t>This is typically done by allocating an array as a Co-array</a:t>
            </a:r>
          </a:p>
          <a:p>
            <a:pPr lvl="2" eaLnBrk="1" hangingPunct="1"/>
            <a:r>
              <a:rPr lang="en-US" smtClean="0"/>
              <a:t>Static arrays can be used</a:t>
            </a:r>
          </a:p>
          <a:p>
            <a:pPr lvl="2" eaLnBrk="1" hangingPunct="1"/>
            <a:r>
              <a:rPr lang="en-US" smtClean="0"/>
              <a:t>Allocatable arrays can be used*</a:t>
            </a:r>
          </a:p>
          <a:p>
            <a:pPr lvl="2" eaLnBrk="1" hangingPunct="1"/>
            <a:r>
              <a:rPr lang="en-US" smtClean="0"/>
              <a:t>Automatic arrays can be used*</a:t>
            </a:r>
          </a:p>
        </p:txBody>
      </p:sp>
      <p:sp>
        <p:nvSpPr>
          <p:cNvPr id="27652" name="Text Box 4"/>
          <p:cNvSpPr txBox="1">
            <a:spLocks noChangeArrowheads="1"/>
          </p:cNvSpPr>
          <p:nvPr/>
        </p:nvSpPr>
        <p:spPr bwMode="auto">
          <a:xfrm>
            <a:off x="685800" y="4267200"/>
            <a:ext cx="8016875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Tx/>
              <a:buChar char="•"/>
            </a:pPr>
            <a:r>
              <a:rPr lang="en-US" dirty="0">
                <a:solidFill>
                  <a:schemeClr val="bg1"/>
                </a:solidFill>
              </a:rPr>
              <a:t>These can be costly – it takes time to allocate a symmetric array across all processors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Tricks of the CAF Coder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Since CAF pointer variables are not allowed one can use a derived type that contains a pointer.</a:t>
            </a:r>
          </a:p>
        </p:txBody>
      </p:sp>
      <p:sp>
        <p:nvSpPr>
          <p:cNvPr id="28676" name="Text Box 4"/>
          <p:cNvSpPr txBox="1">
            <a:spLocks noChangeArrowheads="1"/>
          </p:cNvSpPr>
          <p:nvPr/>
        </p:nvSpPr>
        <p:spPr bwMode="auto">
          <a:xfrm>
            <a:off x="1736725" y="3546475"/>
            <a:ext cx="5070619" cy="17543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</a:rPr>
              <a:t>TYPE RB</a:t>
            </a:r>
          </a:p>
          <a:p>
            <a:pPr algn="l"/>
            <a:r>
              <a:rPr lang="en-US" dirty="0">
                <a:solidFill>
                  <a:schemeClr val="bg1"/>
                </a:solidFill>
              </a:rPr>
              <a:t>   real*8, dimension(:,</a:t>
            </a:r>
            <a:r>
              <a:rPr lang="en-US" dirty="0">
                <a:solidFill>
                  <a:schemeClr val="bg1"/>
                </a:solidFill>
                <a:sym typeface="Wingdings" pitchFamily="2" charset="2"/>
              </a:rPr>
              <a:t>:), pointer :: </a:t>
            </a:r>
            <a:r>
              <a:rPr lang="en-US" dirty="0" err="1">
                <a:solidFill>
                  <a:schemeClr val="bg1"/>
                </a:solidFill>
                <a:sym typeface="Wingdings" pitchFamily="2" charset="2"/>
              </a:rPr>
              <a:t>p_precv_buf</a:t>
            </a:r>
            <a:endParaRPr lang="en-US" dirty="0">
              <a:solidFill>
                <a:schemeClr val="bg1"/>
              </a:solidFill>
              <a:sym typeface="Wingdings" pitchFamily="2" charset="2"/>
            </a:endParaRPr>
          </a:p>
          <a:p>
            <a:pPr algn="l"/>
            <a:r>
              <a:rPr lang="en-US" dirty="0">
                <a:solidFill>
                  <a:schemeClr val="bg1"/>
                </a:solidFill>
                <a:sym typeface="Wingdings" pitchFamily="2" charset="2"/>
              </a:rPr>
              <a:t>END TYPE RB</a:t>
            </a:r>
          </a:p>
          <a:p>
            <a:pPr algn="l"/>
            <a:r>
              <a:rPr lang="en-US" dirty="0">
                <a:solidFill>
                  <a:schemeClr val="bg1"/>
                </a:solidFill>
                <a:sym typeface="Wingdings" pitchFamily="2" charset="2"/>
              </a:rPr>
              <a:t>TYPE (RB) </a:t>
            </a:r>
            <a:r>
              <a:rPr lang="en-US" dirty="0" err="1">
                <a:solidFill>
                  <a:schemeClr val="bg1"/>
                </a:solidFill>
                <a:sym typeface="Wingdings" pitchFamily="2" charset="2"/>
              </a:rPr>
              <a:t>precv_buf</a:t>
            </a:r>
            <a:r>
              <a:rPr lang="en-US" dirty="0">
                <a:solidFill>
                  <a:schemeClr val="bg1"/>
                </a:solidFill>
                <a:sym typeface="Wingdings" pitchFamily="2" charset="2"/>
              </a:rPr>
              <a:t>[0:*]</a:t>
            </a:r>
          </a:p>
          <a:p>
            <a:pPr algn="l"/>
            <a:endParaRPr lang="en-US" dirty="0">
              <a:solidFill>
                <a:schemeClr val="bg1"/>
              </a:solidFill>
              <a:sym typeface="Wingdings" pitchFamily="2" charset="2"/>
            </a:endParaRPr>
          </a:p>
          <a:p>
            <a:pPr algn="l"/>
            <a:r>
              <a:rPr lang="en-US" dirty="0" err="1">
                <a:solidFill>
                  <a:schemeClr val="bg1"/>
                </a:solidFill>
                <a:sym typeface="Wingdings" pitchFamily="2" charset="2"/>
              </a:rPr>
              <a:t>Precv_buf%p_precv_buf</a:t>
            </a:r>
            <a:r>
              <a:rPr lang="en-US" dirty="0">
                <a:solidFill>
                  <a:schemeClr val="bg1"/>
                </a:solidFill>
                <a:sym typeface="Wingdings" pitchFamily="2" charset="2"/>
              </a:rPr>
              <a:t> =&gt; </a:t>
            </a:r>
            <a:r>
              <a:rPr lang="en-US" dirty="0" err="1">
                <a:solidFill>
                  <a:schemeClr val="bg1"/>
                </a:solidFill>
                <a:sym typeface="Wingdings" pitchFamily="2" charset="2"/>
              </a:rPr>
              <a:t>recv_buf</a:t>
            </a:r>
            <a:r>
              <a:rPr lang="en-US" dirty="0">
                <a:solidFill>
                  <a:schemeClr val="bg1"/>
                </a:solidFill>
                <a:sym typeface="Wingdings" pitchFamily="2" charset="2"/>
              </a:rPr>
              <a:t>(1:nx,1:ny</a:t>
            </a:r>
            <a:r>
              <a:rPr lang="en-US" dirty="0">
                <a:sym typeface="Wingdings" pitchFamily="2" charset="2"/>
              </a:rPr>
              <a:t>)</a:t>
            </a:r>
            <a:endParaRPr lang="en-US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Using Derived Types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2800" smtClean="0"/>
              <a:t>This is particularily useful when modifying a message passing library and you do not know the sizes of the arrays. You would have to allocate the co-array each time, perform an extra copy into the co-array</a:t>
            </a:r>
          </a:p>
          <a:p>
            <a:pPr eaLnBrk="1" hangingPunct="1"/>
            <a:r>
              <a:rPr lang="en-US" sz="2800" smtClean="0"/>
              <a:t>By using derived types you perform the minimum amount of data transfer, thus completely reducing the overhead of performing the transfer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Using dervived types in a MPI Library</a:t>
            </a:r>
          </a:p>
        </p:txBody>
      </p:sp>
      <p:sp>
        <p:nvSpPr>
          <p:cNvPr id="30723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7010400" y="6562725"/>
            <a:ext cx="1905000" cy="295275"/>
          </a:xfrm>
          <a:prstGeom prst="rect">
            <a:avLst/>
          </a:prstGeom>
          <a:noFill/>
        </p:spPr>
        <p:txBody>
          <a:bodyPr/>
          <a:lstStyle/>
          <a:p>
            <a:fld id="{4D54495F-EC0B-4C37-B0DC-DDB7EB611020}" type="slidenum">
              <a:rPr lang="en-US" smtClean="0"/>
              <a:pPr/>
              <a:t>24</a:t>
            </a:fld>
            <a:r>
              <a:rPr lang="en-US" smtClean="0"/>
              <a:t> </a:t>
            </a:r>
          </a:p>
        </p:txBody>
      </p:sp>
      <p:sp>
        <p:nvSpPr>
          <p:cNvPr id="30724" name="TextBox 4"/>
          <p:cNvSpPr txBox="1">
            <a:spLocks noChangeArrowheads="1"/>
          </p:cNvSpPr>
          <p:nvPr/>
        </p:nvSpPr>
        <p:spPr bwMode="auto">
          <a:xfrm>
            <a:off x="228600" y="1066800"/>
            <a:ext cx="7064375" cy="4524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en-US" sz="12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!****************************************************************</a:t>
            </a:r>
          </a:p>
          <a:p>
            <a:pPr algn="l"/>
            <a:r>
              <a:rPr lang="en-US" sz="12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</a:t>
            </a:r>
          </a:p>
          <a:p>
            <a:pPr algn="l"/>
            <a:r>
              <a:rPr lang="en-US" sz="12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  subroutine </a:t>
            </a:r>
            <a:r>
              <a:rPr lang="en-US" sz="1200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mpigatherv</a:t>
            </a:r>
            <a:r>
              <a:rPr lang="en-US" sz="12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(</a:t>
            </a:r>
            <a:r>
              <a:rPr lang="en-US" sz="1200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sendbuf</a:t>
            </a:r>
            <a:r>
              <a:rPr lang="en-US" sz="12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, </a:t>
            </a:r>
            <a:r>
              <a:rPr lang="en-US" sz="1200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sendcnt</a:t>
            </a:r>
            <a:r>
              <a:rPr lang="en-US" sz="12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, </a:t>
            </a:r>
            <a:r>
              <a:rPr lang="en-US" sz="1200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sendtype</a:t>
            </a:r>
            <a:r>
              <a:rPr lang="en-US" sz="12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, </a:t>
            </a:r>
            <a:r>
              <a:rPr lang="en-US" sz="1200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recvbuf</a:t>
            </a:r>
            <a:r>
              <a:rPr lang="en-US" sz="12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, </a:t>
            </a:r>
            <a:r>
              <a:rPr lang="en-US" sz="1200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recvcnts</a:t>
            </a:r>
            <a:r>
              <a:rPr lang="en-US" sz="12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, &amp;</a:t>
            </a:r>
          </a:p>
          <a:p>
            <a:pPr algn="l"/>
            <a:r>
              <a:rPr lang="en-US" sz="12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                         </a:t>
            </a:r>
            <a:r>
              <a:rPr lang="en-US" sz="1200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displs</a:t>
            </a:r>
            <a:r>
              <a:rPr lang="en-US" sz="12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, </a:t>
            </a:r>
            <a:r>
              <a:rPr lang="en-US" sz="1200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recvtype</a:t>
            </a:r>
            <a:r>
              <a:rPr lang="en-US" sz="12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, root, </a:t>
            </a:r>
            <a:r>
              <a:rPr lang="en-US" sz="1200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comm</a:t>
            </a:r>
            <a:r>
              <a:rPr lang="en-US" sz="12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)</a:t>
            </a:r>
          </a:p>
          <a:p>
            <a:pPr algn="l"/>
            <a:r>
              <a:rPr lang="en-US" sz="12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!</a:t>
            </a:r>
          </a:p>
          <a:p>
            <a:pPr algn="l"/>
            <a:r>
              <a:rPr lang="en-US" sz="12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! Collects different messages from each thread on </a:t>
            </a:r>
            <a:r>
              <a:rPr lang="en-US" sz="1200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masterproc</a:t>
            </a:r>
            <a:endParaRPr lang="en-US" sz="1200" dirty="0">
              <a:solidFill>
                <a:schemeClr val="bg1"/>
              </a:solidFill>
              <a:latin typeface="Courier New" pitchFamily="49" charset="0"/>
              <a:cs typeface="Courier New" pitchFamily="49" charset="0"/>
            </a:endParaRPr>
          </a:p>
          <a:p>
            <a:pPr algn="l"/>
            <a:r>
              <a:rPr lang="en-US" sz="12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!</a:t>
            </a:r>
          </a:p>
          <a:p>
            <a:pPr algn="l"/>
            <a:r>
              <a:rPr lang="en-US" sz="12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  use </a:t>
            </a:r>
            <a:r>
              <a:rPr lang="en-US" sz="1200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shr_kind_mod</a:t>
            </a:r>
            <a:r>
              <a:rPr lang="en-US" sz="12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, only: r8 =&gt; shr_kind_r8</a:t>
            </a:r>
          </a:p>
          <a:p>
            <a:pPr algn="l"/>
            <a:r>
              <a:rPr lang="en-US" sz="12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  use </a:t>
            </a:r>
            <a:r>
              <a:rPr lang="en-US" sz="1200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mpishorthand</a:t>
            </a:r>
            <a:endParaRPr lang="en-US" sz="1200" dirty="0">
              <a:solidFill>
                <a:schemeClr val="bg1"/>
              </a:solidFill>
              <a:latin typeface="Courier New" pitchFamily="49" charset="0"/>
              <a:cs typeface="Courier New" pitchFamily="49" charset="0"/>
            </a:endParaRPr>
          </a:p>
          <a:p>
            <a:pPr algn="l"/>
            <a:r>
              <a:rPr lang="en-US" sz="12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  implicit none</a:t>
            </a:r>
          </a:p>
          <a:p>
            <a:pPr algn="l"/>
            <a:r>
              <a:rPr lang="en-US" sz="12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</a:t>
            </a:r>
          </a:p>
          <a:p>
            <a:pPr algn="l"/>
            <a:r>
              <a:rPr lang="en-US" sz="12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  real (r8), intent(in)  :: </a:t>
            </a:r>
            <a:r>
              <a:rPr lang="en-US" sz="1200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sendbuf</a:t>
            </a:r>
            <a:r>
              <a:rPr lang="en-US" sz="12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(*)</a:t>
            </a:r>
          </a:p>
          <a:p>
            <a:pPr algn="l"/>
            <a:r>
              <a:rPr lang="en-US" sz="12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  real (r8), intent(out) :: </a:t>
            </a:r>
            <a:r>
              <a:rPr lang="en-US" sz="1200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recvbuf</a:t>
            </a:r>
            <a:r>
              <a:rPr lang="en-US" sz="12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(*)</a:t>
            </a:r>
          </a:p>
          <a:p>
            <a:pPr algn="l"/>
            <a:r>
              <a:rPr lang="en-US" sz="12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  integer, intent(in) :: </a:t>
            </a:r>
            <a:r>
              <a:rPr lang="en-US" sz="1200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displs</a:t>
            </a:r>
            <a:r>
              <a:rPr lang="en-US" sz="12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(*)</a:t>
            </a:r>
          </a:p>
          <a:p>
            <a:pPr algn="l"/>
            <a:r>
              <a:rPr lang="en-US" sz="12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  integer, intent(in) :: </a:t>
            </a:r>
            <a:r>
              <a:rPr lang="en-US" sz="1200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sendcnt</a:t>
            </a:r>
            <a:endParaRPr lang="en-US" sz="1200" dirty="0">
              <a:solidFill>
                <a:schemeClr val="bg1"/>
              </a:solidFill>
              <a:latin typeface="Courier New" pitchFamily="49" charset="0"/>
              <a:cs typeface="Courier New" pitchFamily="49" charset="0"/>
            </a:endParaRPr>
          </a:p>
          <a:p>
            <a:pPr algn="l"/>
            <a:r>
              <a:rPr lang="en-US" sz="12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  integer, intent(in) :: </a:t>
            </a:r>
            <a:r>
              <a:rPr lang="en-US" sz="1200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sendtype</a:t>
            </a:r>
            <a:endParaRPr lang="en-US" sz="1200" dirty="0">
              <a:solidFill>
                <a:schemeClr val="bg1"/>
              </a:solidFill>
              <a:latin typeface="Courier New" pitchFamily="49" charset="0"/>
              <a:cs typeface="Courier New" pitchFamily="49" charset="0"/>
            </a:endParaRPr>
          </a:p>
          <a:p>
            <a:pPr algn="l"/>
            <a:r>
              <a:rPr lang="en-US" sz="12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  integer, intent(in) :: </a:t>
            </a:r>
            <a:r>
              <a:rPr lang="en-US" sz="1200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recvcnts</a:t>
            </a:r>
            <a:r>
              <a:rPr lang="en-US" sz="12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(*)</a:t>
            </a:r>
          </a:p>
          <a:p>
            <a:pPr algn="l"/>
            <a:r>
              <a:rPr lang="en-US" sz="12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  integer, intent(in) :: </a:t>
            </a:r>
            <a:r>
              <a:rPr lang="en-US" sz="1200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recvtype</a:t>
            </a:r>
            <a:endParaRPr lang="en-US" sz="1200" dirty="0">
              <a:solidFill>
                <a:schemeClr val="bg1"/>
              </a:solidFill>
              <a:latin typeface="Courier New" pitchFamily="49" charset="0"/>
              <a:cs typeface="Courier New" pitchFamily="49" charset="0"/>
            </a:endParaRPr>
          </a:p>
          <a:p>
            <a:pPr algn="l"/>
            <a:r>
              <a:rPr lang="en-US" sz="12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  integer, intent(in) :: root</a:t>
            </a:r>
          </a:p>
          <a:p>
            <a:pPr algn="l"/>
            <a:r>
              <a:rPr lang="en-US" sz="12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  integer, intent(in) :: </a:t>
            </a:r>
            <a:r>
              <a:rPr lang="en-US" sz="1200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comm</a:t>
            </a:r>
            <a:endParaRPr lang="en-US" sz="1200" dirty="0">
              <a:solidFill>
                <a:schemeClr val="bg1"/>
              </a:solidFill>
              <a:latin typeface="Courier New" pitchFamily="49" charset="0"/>
              <a:cs typeface="Courier New" pitchFamily="49" charset="0"/>
            </a:endParaRPr>
          </a:p>
          <a:p>
            <a:pPr algn="l"/>
            <a:r>
              <a:rPr lang="en-US" sz="12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</a:t>
            </a:r>
          </a:p>
          <a:p>
            <a:pPr algn="l"/>
            <a:r>
              <a:rPr lang="en-US" sz="12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  integer </a:t>
            </a:r>
            <a:r>
              <a:rPr lang="en-US" sz="1200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ier</a:t>
            </a:r>
            <a:r>
              <a:rPr lang="en-US" sz="12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  ! MPI error code</a:t>
            </a:r>
          </a:p>
          <a:p>
            <a:pPr algn="l"/>
            <a:endParaRPr lang="en-US" sz="1200" dirty="0">
              <a:latin typeface="Courier New" pitchFamily="49" charset="0"/>
              <a:cs typeface="Courier New" pitchFamily="49" charset="0"/>
            </a:endParaRPr>
          </a:p>
          <a:p>
            <a:pPr algn="l"/>
            <a:endParaRPr lang="en-US" sz="1200" dirty="0">
              <a:latin typeface="Courier New" pitchFamily="49" charset="0"/>
              <a:cs typeface="Courier New" pitchFamily="49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smtClean="0"/>
          </a:p>
        </p:txBody>
      </p:sp>
      <p:sp>
        <p:nvSpPr>
          <p:cNvPr id="31747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7010400" y="6562725"/>
            <a:ext cx="1905000" cy="295275"/>
          </a:xfrm>
          <a:prstGeom prst="rect">
            <a:avLst/>
          </a:prstGeom>
          <a:noFill/>
        </p:spPr>
        <p:txBody>
          <a:bodyPr/>
          <a:lstStyle/>
          <a:p>
            <a:fld id="{AF644EE7-F628-46F0-87E7-D9452DCE1010}" type="slidenum">
              <a:rPr lang="en-US" smtClean="0"/>
              <a:pPr/>
              <a:t>25</a:t>
            </a:fld>
            <a:r>
              <a:rPr lang="en-US" smtClean="0"/>
              <a:t> </a:t>
            </a:r>
          </a:p>
        </p:txBody>
      </p:sp>
      <p:sp>
        <p:nvSpPr>
          <p:cNvPr id="31748" name="TextBox 4"/>
          <p:cNvSpPr txBox="1">
            <a:spLocks noChangeArrowheads="1"/>
          </p:cNvSpPr>
          <p:nvPr/>
        </p:nvSpPr>
        <p:spPr bwMode="auto">
          <a:xfrm>
            <a:off x="228600" y="1066800"/>
            <a:ext cx="7604125" cy="526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en-US" sz="12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#if ( defined CAF )</a:t>
            </a:r>
          </a:p>
          <a:p>
            <a:pPr algn="l"/>
            <a:endParaRPr lang="en-US" sz="1200" dirty="0">
              <a:solidFill>
                <a:schemeClr val="bg1"/>
              </a:solidFill>
              <a:latin typeface="Courier New" pitchFamily="49" charset="0"/>
              <a:cs typeface="Courier New" pitchFamily="49" charset="0"/>
            </a:endParaRPr>
          </a:p>
          <a:p>
            <a:pPr algn="l"/>
            <a:r>
              <a:rPr lang="en-US" sz="12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  integer </a:t>
            </a:r>
            <a:r>
              <a:rPr lang="en-US" sz="1200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12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, j, start, end</a:t>
            </a:r>
          </a:p>
          <a:p>
            <a:pPr algn="l"/>
            <a:r>
              <a:rPr lang="en-US" sz="12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  integer </a:t>
            </a:r>
            <a:r>
              <a:rPr lang="en-US" sz="1200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mytid,nproc,info</a:t>
            </a:r>
            <a:endParaRPr lang="en-US" sz="1200" dirty="0">
              <a:solidFill>
                <a:schemeClr val="bg1"/>
              </a:solidFill>
              <a:latin typeface="Courier New" pitchFamily="49" charset="0"/>
              <a:cs typeface="Courier New" pitchFamily="49" charset="0"/>
            </a:endParaRPr>
          </a:p>
          <a:p>
            <a:pPr algn="l"/>
            <a:r>
              <a:rPr lang="en-US" sz="12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  target </a:t>
            </a:r>
            <a:r>
              <a:rPr lang="en-US" sz="1200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sendbuf</a:t>
            </a:r>
            <a:endParaRPr lang="en-US" sz="1200" dirty="0">
              <a:solidFill>
                <a:schemeClr val="bg1"/>
              </a:solidFill>
              <a:latin typeface="Courier New" pitchFamily="49" charset="0"/>
              <a:cs typeface="Courier New" pitchFamily="49" charset="0"/>
            </a:endParaRPr>
          </a:p>
          <a:p>
            <a:pPr algn="l"/>
            <a:r>
              <a:rPr lang="en-US" sz="12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  </a:t>
            </a:r>
          </a:p>
          <a:p>
            <a:pPr algn="l"/>
            <a:endParaRPr lang="en-US" sz="1200" dirty="0">
              <a:solidFill>
                <a:schemeClr val="bg1"/>
              </a:solidFill>
              <a:latin typeface="Courier New" pitchFamily="49" charset="0"/>
              <a:cs typeface="Courier New" pitchFamily="49" charset="0"/>
            </a:endParaRPr>
          </a:p>
          <a:p>
            <a:pPr algn="l"/>
            <a:r>
              <a:rPr lang="en-US" sz="12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       TYPE R4</a:t>
            </a:r>
          </a:p>
          <a:p>
            <a:pPr algn="l"/>
            <a:r>
              <a:rPr lang="en-US" sz="12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         real(r8),dimension(:), POINTER :: </a:t>
            </a:r>
            <a:r>
              <a:rPr lang="en-US" sz="1200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p_ptmp</a:t>
            </a:r>
            <a:endParaRPr lang="en-US" sz="1200" dirty="0">
              <a:solidFill>
                <a:schemeClr val="bg1"/>
              </a:solidFill>
              <a:latin typeface="Courier New" pitchFamily="49" charset="0"/>
              <a:cs typeface="Courier New" pitchFamily="49" charset="0"/>
            </a:endParaRPr>
          </a:p>
          <a:p>
            <a:pPr algn="l"/>
            <a:r>
              <a:rPr lang="en-US" sz="12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       END TYPE R4</a:t>
            </a:r>
          </a:p>
          <a:p>
            <a:pPr algn="l"/>
            <a:r>
              <a:rPr lang="en-US" sz="12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       TYPE(R4) :: </a:t>
            </a:r>
            <a:r>
              <a:rPr lang="en-US" sz="1200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ptmp</a:t>
            </a:r>
            <a:r>
              <a:rPr lang="en-US" sz="12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[*]   </a:t>
            </a:r>
          </a:p>
          <a:p>
            <a:pPr algn="l"/>
            <a:endParaRPr lang="en-US" sz="1200" dirty="0">
              <a:solidFill>
                <a:schemeClr val="bg1"/>
              </a:solidFill>
              <a:latin typeface="Courier New" pitchFamily="49" charset="0"/>
              <a:cs typeface="Courier New" pitchFamily="49" charset="0"/>
            </a:endParaRPr>
          </a:p>
          <a:p>
            <a:pPr algn="l"/>
            <a:r>
              <a:rPr lang="en-US" sz="12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   call </a:t>
            </a:r>
            <a:r>
              <a:rPr lang="en-US" sz="1200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mpi_comm_rank</a:t>
            </a:r>
            <a:r>
              <a:rPr lang="en-US" sz="12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1200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MPI_COMM_WORLD,mytid,info</a:t>
            </a:r>
            <a:r>
              <a:rPr lang="en-US" sz="12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)</a:t>
            </a:r>
          </a:p>
          <a:p>
            <a:pPr algn="l"/>
            <a:r>
              <a:rPr lang="en-US" sz="12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	</a:t>
            </a:r>
          </a:p>
          <a:p>
            <a:pPr algn="l"/>
            <a:r>
              <a:rPr lang="en-US" sz="12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1200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12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= </a:t>
            </a:r>
            <a:r>
              <a:rPr lang="en-US" sz="1200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this_image</a:t>
            </a:r>
            <a:r>
              <a:rPr lang="en-US" sz="12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()</a:t>
            </a:r>
          </a:p>
          <a:p>
            <a:pPr algn="l"/>
            <a:r>
              <a:rPr lang="en-US" sz="12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sz="1200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ptmp</a:t>
            </a:r>
            <a:r>
              <a:rPr lang="en-US" sz="12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[</a:t>
            </a:r>
            <a:r>
              <a:rPr lang="en-US" sz="1200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12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]%</a:t>
            </a:r>
            <a:r>
              <a:rPr lang="en-US" sz="1200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p_ptmp</a:t>
            </a:r>
            <a:r>
              <a:rPr lang="en-US" sz="12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=&gt; </a:t>
            </a:r>
            <a:r>
              <a:rPr lang="en-US" sz="1200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sendbuf</a:t>
            </a:r>
            <a:r>
              <a:rPr lang="en-US" sz="12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(1:sendcnt)	</a:t>
            </a:r>
          </a:p>
          <a:p>
            <a:pPr algn="l"/>
            <a:r>
              <a:rPr lang="en-US" sz="12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	</a:t>
            </a:r>
          </a:p>
          <a:p>
            <a:pPr algn="l"/>
            <a:r>
              <a:rPr lang="en-US" sz="12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	CALL </a:t>
            </a:r>
            <a:r>
              <a:rPr lang="en-US" sz="1200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mpi_barrier</a:t>
            </a:r>
            <a:r>
              <a:rPr lang="en-US" sz="12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1200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MPI_COMM_WORLD,info</a:t>
            </a:r>
            <a:r>
              <a:rPr lang="en-US" sz="12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)</a:t>
            </a:r>
          </a:p>
          <a:p>
            <a:pPr algn="l"/>
            <a:endParaRPr lang="en-US" sz="1200" dirty="0">
              <a:solidFill>
                <a:schemeClr val="bg1"/>
              </a:solidFill>
              <a:latin typeface="Courier New" pitchFamily="49" charset="0"/>
              <a:cs typeface="Courier New" pitchFamily="49" charset="0"/>
            </a:endParaRPr>
          </a:p>
          <a:p>
            <a:pPr algn="l"/>
            <a:r>
              <a:rPr lang="en-US" sz="12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   if(</a:t>
            </a:r>
            <a:r>
              <a:rPr lang="en-US" sz="1200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mytid</a:t>
            </a:r>
            <a:r>
              <a:rPr lang="en-US" sz="12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.eq. root ) then	</a:t>
            </a:r>
          </a:p>
          <a:p>
            <a:pPr algn="l"/>
            <a:r>
              <a:rPr lang="en-US" sz="12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       do </a:t>
            </a:r>
            <a:r>
              <a:rPr lang="en-US" sz="1200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12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= 1, </a:t>
            </a:r>
            <a:r>
              <a:rPr lang="en-US" sz="1200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num_images</a:t>
            </a:r>
            <a:r>
              <a:rPr lang="en-US" sz="12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()	</a:t>
            </a:r>
          </a:p>
          <a:p>
            <a:pPr algn="l"/>
            <a:r>
              <a:rPr lang="en-US" sz="12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			start = </a:t>
            </a:r>
            <a:r>
              <a:rPr lang="en-US" sz="1200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displs</a:t>
            </a:r>
            <a:r>
              <a:rPr lang="en-US" sz="12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1200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12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)+1</a:t>
            </a:r>
          </a:p>
          <a:p>
            <a:pPr algn="l"/>
            <a:r>
              <a:rPr lang="en-US" sz="12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			end = </a:t>
            </a:r>
            <a:r>
              <a:rPr lang="en-US" sz="1200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start+recvcnts</a:t>
            </a:r>
            <a:r>
              <a:rPr lang="en-US" sz="12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1200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12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)-1</a:t>
            </a:r>
          </a:p>
          <a:p>
            <a:pPr algn="l"/>
            <a:r>
              <a:rPr lang="en-US" sz="12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			</a:t>
            </a:r>
            <a:r>
              <a:rPr lang="en-US" sz="1200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recvbuf</a:t>
            </a:r>
            <a:r>
              <a:rPr lang="en-US" sz="12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1200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start:end</a:t>
            </a:r>
            <a:r>
              <a:rPr lang="en-US" sz="12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) = </a:t>
            </a:r>
            <a:r>
              <a:rPr lang="en-US" sz="1200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ptmp</a:t>
            </a:r>
            <a:r>
              <a:rPr lang="en-US" sz="12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[</a:t>
            </a:r>
            <a:r>
              <a:rPr lang="en-US" sz="1200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12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]%</a:t>
            </a:r>
            <a:r>
              <a:rPr lang="en-US" sz="1200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p_ptmp</a:t>
            </a:r>
            <a:r>
              <a:rPr lang="en-US" sz="12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(1:recvcnts(</a:t>
            </a:r>
            <a:r>
              <a:rPr lang="en-US" sz="1200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12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))</a:t>
            </a:r>
          </a:p>
          <a:p>
            <a:pPr algn="l"/>
            <a:r>
              <a:rPr lang="en-US" sz="12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		end do		</a:t>
            </a:r>
          </a:p>
          <a:p>
            <a:pPr algn="l"/>
            <a:r>
              <a:rPr lang="en-US" sz="12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	end if</a:t>
            </a:r>
          </a:p>
          <a:p>
            <a:pPr algn="l"/>
            <a:r>
              <a:rPr lang="en-US" sz="12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	</a:t>
            </a:r>
          </a:p>
          <a:p>
            <a:pPr algn="l"/>
            <a:r>
              <a:rPr lang="en-US" sz="12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	CALL </a:t>
            </a:r>
            <a:r>
              <a:rPr lang="en-US" sz="1200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mpi_barrier</a:t>
            </a:r>
            <a:r>
              <a:rPr lang="en-US" sz="12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1200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MPI_COMM_WORLD,info</a:t>
            </a:r>
            <a:r>
              <a:rPr lang="en-US" sz="12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)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smtClean="0"/>
          </a:p>
        </p:txBody>
      </p:sp>
      <p:sp>
        <p:nvSpPr>
          <p:cNvPr id="32771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7010400" y="6562725"/>
            <a:ext cx="1905000" cy="295275"/>
          </a:xfrm>
          <a:prstGeom prst="rect">
            <a:avLst/>
          </a:prstGeom>
          <a:noFill/>
        </p:spPr>
        <p:txBody>
          <a:bodyPr/>
          <a:lstStyle/>
          <a:p>
            <a:fld id="{DF1FB278-E80A-46E0-B0A9-0538A73ABAA0}" type="slidenum">
              <a:rPr lang="en-US" smtClean="0"/>
              <a:pPr/>
              <a:t>26</a:t>
            </a:fld>
            <a:r>
              <a:rPr lang="en-US" smtClean="0"/>
              <a:t> </a:t>
            </a:r>
          </a:p>
        </p:txBody>
      </p:sp>
      <p:sp>
        <p:nvSpPr>
          <p:cNvPr id="32772" name="TextBox 4"/>
          <p:cNvSpPr txBox="1">
            <a:spLocks noChangeArrowheads="1"/>
          </p:cNvSpPr>
          <p:nvPr/>
        </p:nvSpPr>
        <p:spPr bwMode="auto">
          <a:xfrm>
            <a:off x="228600" y="1066800"/>
            <a:ext cx="8274050" cy="3232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endParaRPr lang="en-US" sz="1200" dirty="0">
              <a:solidFill>
                <a:schemeClr val="bg1"/>
              </a:solidFill>
              <a:latin typeface="Courier New" pitchFamily="49" charset="0"/>
              <a:cs typeface="Courier New" pitchFamily="49" charset="0"/>
            </a:endParaRPr>
          </a:p>
          <a:p>
            <a:pPr algn="l"/>
            <a:r>
              <a:rPr lang="en-US" sz="12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			</a:t>
            </a:r>
          </a:p>
          <a:p>
            <a:pPr algn="l"/>
            <a:r>
              <a:rPr lang="en-US" sz="12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#else </a:t>
            </a:r>
          </a:p>
          <a:p>
            <a:pPr algn="l"/>
            <a:r>
              <a:rPr lang="en-US" sz="12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</a:t>
            </a:r>
          </a:p>
          <a:p>
            <a:pPr algn="l"/>
            <a:r>
              <a:rPr lang="en-US" sz="12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  call </a:t>
            </a:r>
            <a:r>
              <a:rPr lang="en-US" sz="1200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t_startf</a:t>
            </a:r>
            <a:r>
              <a:rPr lang="en-US" sz="12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('</a:t>
            </a:r>
            <a:r>
              <a:rPr lang="en-US" sz="1200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mpi_gather</a:t>
            </a:r>
            <a:r>
              <a:rPr lang="en-US" sz="12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')</a:t>
            </a:r>
          </a:p>
          <a:p>
            <a:pPr algn="l"/>
            <a:r>
              <a:rPr lang="en-US" sz="12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  call </a:t>
            </a:r>
            <a:r>
              <a:rPr lang="en-US" sz="1200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mpi_gatherv</a:t>
            </a:r>
            <a:r>
              <a:rPr lang="en-US" sz="12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(</a:t>
            </a:r>
            <a:r>
              <a:rPr lang="en-US" sz="1200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sendbuf</a:t>
            </a:r>
            <a:r>
              <a:rPr lang="en-US" sz="12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, </a:t>
            </a:r>
            <a:r>
              <a:rPr lang="en-US" sz="1200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sendcnt</a:t>
            </a:r>
            <a:r>
              <a:rPr lang="en-US" sz="12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, </a:t>
            </a:r>
            <a:r>
              <a:rPr lang="en-US" sz="1200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sendtype</a:t>
            </a:r>
            <a:r>
              <a:rPr lang="en-US" sz="12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, </a:t>
            </a:r>
            <a:r>
              <a:rPr lang="en-US" sz="1200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recvbuf</a:t>
            </a:r>
            <a:r>
              <a:rPr lang="en-US" sz="12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, </a:t>
            </a:r>
            <a:r>
              <a:rPr lang="en-US" sz="1200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recvcnts</a:t>
            </a:r>
            <a:r>
              <a:rPr lang="en-US" sz="12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, </a:t>
            </a:r>
            <a:r>
              <a:rPr lang="en-US" sz="1200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displs</a:t>
            </a:r>
            <a:r>
              <a:rPr lang="en-US" sz="12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, </a:t>
            </a:r>
            <a:r>
              <a:rPr lang="en-US" sz="1200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recvtype</a:t>
            </a:r>
            <a:r>
              <a:rPr lang="en-US" sz="12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, &amp;</a:t>
            </a:r>
          </a:p>
          <a:p>
            <a:pPr algn="l"/>
            <a:r>
              <a:rPr lang="en-US" sz="12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                    root, </a:t>
            </a:r>
            <a:r>
              <a:rPr lang="en-US" sz="1200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comm</a:t>
            </a:r>
            <a:r>
              <a:rPr lang="en-US" sz="12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, </a:t>
            </a:r>
            <a:r>
              <a:rPr lang="en-US" sz="1200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ier</a:t>
            </a:r>
            <a:r>
              <a:rPr lang="en-US" sz="12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)</a:t>
            </a:r>
          </a:p>
          <a:p>
            <a:pPr algn="l"/>
            <a:r>
              <a:rPr lang="en-US" sz="12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  if (</a:t>
            </a:r>
            <a:r>
              <a:rPr lang="en-US" sz="1200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ier</a:t>
            </a:r>
            <a:r>
              <a:rPr lang="en-US" sz="12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/= </a:t>
            </a:r>
            <a:r>
              <a:rPr lang="en-US" sz="1200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mpi_success</a:t>
            </a:r>
            <a:r>
              <a:rPr lang="en-US" sz="12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) then</a:t>
            </a:r>
          </a:p>
          <a:p>
            <a:pPr algn="l"/>
            <a:r>
              <a:rPr lang="en-US" sz="12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     write(6,*)'</a:t>
            </a:r>
            <a:r>
              <a:rPr lang="en-US" sz="1200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mpi_gather</a:t>
            </a:r>
            <a:r>
              <a:rPr lang="en-US" sz="12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failed </a:t>
            </a:r>
            <a:r>
              <a:rPr lang="en-US" sz="1200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ier</a:t>
            </a:r>
            <a:r>
              <a:rPr lang="en-US" sz="12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=',</a:t>
            </a:r>
            <a:r>
              <a:rPr lang="en-US" sz="1200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ier</a:t>
            </a:r>
            <a:endParaRPr lang="en-US" sz="1200" dirty="0">
              <a:solidFill>
                <a:schemeClr val="bg1"/>
              </a:solidFill>
              <a:latin typeface="Courier New" pitchFamily="49" charset="0"/>
              <a:cs typeface="Courier New" pitchFamily="49" charset="0"/>
            </a:endParaRPr>
          </a:p>
          <a:p>
            <a:pPr algn="l"/>
            <a:r>
              <a:rPr lang="en-US" sz="12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     call </a:t>
            </a:r>
            <a:r>
              <a:rPr lang="en-US" sz="1200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endrun</a:t>
            </a:r>
            <a:endParaRPr lang="en-US" sz="1200" dirty="0">
              <a:solidFill>
                <a:schemeClr val="bg1"/>
              </a:solidFill>
              <a:latin typeface="Courier New" pitchFamily="49" charset="0"/>
              <a:cs typeface="Courier New" pitchFamily="49" charset="0"/>
            </a:endParaRPr>
          </a:p>
          <a:p>
            <a:pPr algn="l"/>
            <a:r>
              <a:rPr lang="en-US" sz="12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  end if</a:t>
            </a:r>
          </a:p>
          <a:p>
            <a:pPr algn="l"/>
            <a:r>
              <a:rPr lang="en-US" sz="12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  call </a:t>
            </a:r>
            <a:r>
              <a:rPr lang="en-US" sz="1200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t_stopf</a:t>
            </a:r>
            <a:r>
              <a:rPr lang="en-US" sz="12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('</a:t>
            </a:r>
            <a:r>
              <a:rPr lang="en-US" sz="1200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mpi_gather</a:t>
            </a:r>
            <a:r>
              <a:rPr lang="en-US" sz="12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')</a:t>
            </a:r>
          </a:p>
          <a:p>
            <a:pPr algn="l"/>
            <a:r>
              <a:rPr lang="en-US" sz="12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  </a:t>
            </a:r>
          </a:p>
          <a:p>
            <a:pPr algn="l"/>
            <a:r>
              <a:rPr lang="en-US" sz="12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#</a:t>
            </a:r>
            <a:r>
              <a:rPr lang="en-US" sz="1200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endif</a:t>
            </a:r>
            <a:endParaRPr lang="en-US" sz="1200" dirty="0">
              <a:solidFill>
                <a:schemeClr val="bg1"/>
              </a:solidFill>
              <a:latin typeface="Courier New" pitchFamily="49" charset="0"/>
              <a:cs typeface="Courier New" pitchFamily="49" charset="0"/>
            </a:endParaRPr>
          </a:p>
          <a:p>
            <a:pPr algn="l"/>
            <a:r>
              <a:rPr lang="en-US" sz="12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</a:t>
            </a:r>
          </a:p>
          <a:p>
            <a:pPr algn="l"/>
            <a:r>
              <a:rPr lang="en-US" sz="12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  return</a:t>
            </a:r>
          </a:p>
          <a:p>
            <a:pPr algn="l"/>
            <a:r>
              <a:rPr lang="en-US" sz="12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  end subroutine </a:t>
            </a:r>
            <a:r>
              <a:rPr lang="en-US" sz="1200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mpigatherv</a:t>
            </a:r>
            <a:endParaRPr lang="en-US" sz="1200" dirty="0">
              <a:solidFill>
                <a:schemeClr val="bg1"/>
              </a:solidFill>
              <a:latin typeface="Courier New" pitchFamily="49" charset="0"/>
              <a:cs typeface="Courier New" pitchFamily="49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7772400" cy="1143000"/>
          </a:xfrm>
        </p:spPr>
        <p:txBody>
          <a:bodyPr/>
          <a:lstStyle/>
          <a:p>
            <a:pPr eaLnBrk="1" hangingPunct="1"/>
            <a:r>
              <a:rPr lang="en-US" smtClean="0"/>
              <a:t>Pointers in Derived Types</a:t>
            </a:r>
          </a:p>
        </p:txBody>
      </p:sp>
      <p:sp>
        <p:nvSpPr>
          <p:cNvPr id="33795" name="Rectangle 3"/>
          <p:cNvSpPr>
            <a:spLocks noChangeArrowheads="1"/>
          </p:cNvSpPr>
          <p:nvPr/>
        </p:nvSpPr>
        <p:spPr bwMode="auto">
          <a:xfrm>
            <a:off x="533400" y="1371600"/>
            <a:ext cx="80772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b="1">
                <a:solidFill>
                  <a:srgbClr val="660033"/>
                </a:solidFill>
                <a:latin typeface="Courier New" pitchFamily="49" charset="0"/>
              </a:rPr>
              <a:t>   </a:t>
            </a:r>
            <a:r>
              <a:rPr lang="en-US" sz="1000" b="1">
                <a:solidFill>
                  <a:srgbClr val="660033"/>
                </a:solidFill>
                <a:latin typeface="Courier New" pitchFamily="49" charset="0"/>
              </a:rPr>
              <a:t>TYPE P4</a:t>
            </a:r>
          </a:p>
          <a:p>
            <a:pPr algn="l">
              <a:spcBef>
                <a:spcPct val="50000"/>
              </a:spcBef>
            </a:pPr>
            <a:r>
              <a:rPr lang="en-US" sz="1000" b="1">
                <a:solidFill>
                  <a:srgbClr val="660033"/>
                </a:solidFill>
                <a:latin typeface="Courier New" pitchFamily="49" charset="0"/>
              </a:rPr>
              <a:t>          integer len1</a:t>
            </a:r>
          </a:p>
          <a:p>
            <a:pPr algn="l">
              <a:spcBef>
                <a:spcPct val="50000"/>
              </a:spcBef>
            </a:pPr>
            <a:r>
              <a:rPr lang="en-US" sz="1000" b="1">
                <a:solidFill>
                  <a:srgbClr val="660033"/>
                </a:solidFill>
                <a:latin typeface="Courier New" pitchFamily="49" charset="0"/>
              </a:rPr>
              <a:t>          real(REAL8),dimension(:), POINTER :: p_send_low</a:t>
            </a:r>
          </a:p>
          <a:p>
            <a:pPr algn="l">
              <a:spcBef>
                <a:spcPct val="50000"/>
              </a:spcBef>
            </a:pPr>
            <a:r>
              <a:rPr lang="en-US" sz="1000" b="1">
                <a:solidFill>
                  <a:srgbClr val="660033"/>
                </a:solidFill>
                <a:latin typeface="Courier New" pitchFamily="49" charset="0"/>
              </a:rPr>
              <a:t>        END TYPE P4</a:t>
            </a:r>
          </a:p>
          <a:p>
            <a:pPr algn="l">
              <a:spcBef>
                <a:spcPct val="50000"/>
              </a:spcBef>
            </a:pPr>
            <a:r>
              <a:rPr lang="en-US" sz="1000" b="1">
                <a:solidFill>
                  <a:srgbClr val="660033"/>
                </a:solidFill>
                <a:latin typeface="Courier New" pitchFamily="49" charset="0"/>
              </a:rPr>
              <a:t>        TYPE R4</a:t>
            </a:r>
          </a:p>
          <a:p>
            <a:pPr algn="l">
              <a:spcBef>
                <a:spcPct val="50000"/>
              </a:spcBef>
            </a:pPr>
            <a:r>
              <a:rPr lang="en-US" sz="1000" b="1">
                <a:solidFill>
                  <a:srgbClr val="660033"/>
                </a:solidFill>
                <a:latin typeface="Courier New" pitchFamily="49" charset="0"/>
              </a:rPr>
              <a:t>          integer len2</a:t>
            </a:r>
          </a:p>
          <a:p>
            <a:pPr algn="l">
              <a:spcBef>
                <a:spcPct val="50000"/>
              </a:spcBef>
            </a:pPr>
            <a:r>
              <a:rPr lang="en-US" sz="1000" b="1">
                <a:solidFill>
                  <a:srgbClr val="660033"/>
                </a:solidFill>
                <a:latin typeface="Courier New" pitchFamily="49" charset="0"/>
              </a:rPr>
              <a:t>          real(REAL8),dimension(:), POINTER :: p_send_scratch</a:t>
            </a:r>
          </a:p>
          <a:p>
            <a:pPr algn="l">
              <a:spcBef>
                <a:spcPct val="50000"/>
              </a:spcBef>
            </a:pPr>
            <a:r>
              <a:rPr lang="en-US" sz="1000" b="1">
                <a:solidFill>
                  <a:srgbClr val="660033"/>
                </a:solidFill>
                <a:latin typeface="Courier New" pitchFamily="49" charset="0"/>
              </a:rPr>
              <a:t>        END TYPE R4</a:t>
            </a:r>
          </a:p>
          <a:p>
            <a:pPr algn="l">
              <a:spcBef>
                <a:spcPct val="50000"/>
              </a:spcBef>
            </a:pPr>
            <a:r>
              <a:rPr lang="en-US" sz="1000" b="1">
                <a:solidFill>
                  <a:srgbClr val="660033"/>
                </a:solidFill>
                <a:latin typeface="Courier New" pitchFamily="49" charset="0"/>
              </a:rPr>
              <a:t>        TYPE S4</a:t>
            </a:r>
          </a:p>
          <a:p>
            <a:pPr algn="l">
              <a:spcBef>
                <a:spcPct val="50000"/>
              </a:spcBef>
            </a:pPr>
            <a:r>
              <a:rPr lang="en-US" sz="1000" b="1">
                <a:solidFill>
                  <a:srgbClr val="660033"/>
                </a:solidFill>
                <a:latin typeface="Courier New" pitchFamily="49" charset="0"/>
              </a:rPr>
              <a:t>          integer len3</a:t>
            </a:r>
          </a:p>
          <a:p>
            <a:pPr algn="l">
              <a:spcBef>
                <a:spcPct val="50000"/>
              </a:spcBef>
            </a:pPr>
            <a:r>
              <a:rPr lang="en-US" sz="1000" b="1">
                <a:solidFill>
                  <a:srgbClr val="660033"/>
                </a:solidFill>
                <a:latin typeface="Courier New" pitchFamily="49" charset="0"/>
              </a:rPr>
              <a:t>          integer, dimension(:),POINTER :: p_rsend_index</a:t>
            </a:r>
          </a:p>
          <a:p>
            <a:pPr algn="l">
              <a:spcBef>
                <a:spcPct val="50000"/>
              </a:spcBef>
            </a:pPr>
            <a:r>
              <a:rPr lang="en-US" sz="1000" b="1">
                <a:solidFill>
                  <a:srgbClr val="660033"/>
                </a:solidFill>
                <a:latin typeface="Courier New" pitchFamily="49" charset="0"/>
              </a:rPr>
              <a:t>        END TYPE S4</a:t>
            </a:r>
          </a:p>
          <a:p>
            <a:pPr algn="l">
              <a:spcBef>
                <a:spcPct val="50000"/>
              </a:spcBef>
            </a:pPr>
            <a:r>
              <a:rPr lang="en-US" sz="1000" b="1">
                <a:solidFill>
                  <a:srgbClr val="660033"/>
                </a:solidFill>
                <a:latin typeface="Courier New" pitchFamily="49" charset="0"/>
              </a:rPr>
              <a:t>        TYPE(P4) :: send_low[*]</a:t>
            </a:r>
          </a:p>
          <a:p>
            <a:pPr algn="l">
              <a:spcBef>
                <a:spcPct val="50000"/>
              </a:spcBef>
            </a:pPr>
            <a:r>
              <a:rPr lang="en-US" sz="1000" b="1">
                <a:solidFill>
                  <a:srgbClr val="660033"/>
                </a:solidFill>
                <a:latin typeface="Courier New" pitchFamily="49" charset="0"/>
              </a:rPr>
              <a:t>        TYPE(R4) :: send_scratch[*]</a:t>
            </a:r>
          </a:p>
          <a:p>
            <a:pPr algn="l">
              <a:spcBef>
                <a:spcPct val="50000"/>
              </a:spcBef>
            </a:pPr>
            <a:r>
              <a:rPr lang="en-US" sz="1000" b="1">
                <a:solidFill>
                  <a:srgbClr val="660033"/>
                </a:solidFill>
                <a:latin typeface="Courier New" pitchFamily="49" charset="0"/>
              </a:rPr>
              <a:t>        TYPE(S4) :: rsend_index[*]</a:t>
            </a:r>
          </a:p>
          <a:p>
            <a:pPr algn="l">
              <a:spcBef>
                <a:spcPct val="50000"/>
              </a:spcBef>
            </a:pPr>
            <a:r>
              <a:rPr lang="en-US" sz="1000" b="1">
                <a:solidFill>
                  <a:srgbClr val="660033"/>
                </a:solidFill>
                <a:latin typeface="Courier New" pitchFamily="49" charset="0"/>
              </a:rPr>
              <a:t>!       set Co- array pointer to location of output array</a:t>
            </a:r>
          </a:p>
          <a:p>
            <a:pPr algn="l">
              <a:spcBef>
                <a:spcPct val="50000"/>
              </a:spcBef>
            </a:pPr>
            <a:r>
              <a:rPr lang="en-US" sz="1000" b="1">
                <a:solidFill>
                  <a:srgbClr val="660033"/>
                </a:solidFill>
                <a:latin typeface="Courier New" pitchFamily="49" charset="0"/>
              </a:rPr>
              <a:t>        send_scratch%p_send_scratch =&gt; input(1:length)</a:t>
            </a:r>
          </a:p>
          <a:p>
            <a:pPr algn="l">
              <a:spcBef>
                <a:spcPct val="50000"/>
              </a:spcBef>
            </a:pPr>
            <a:r>
              <a:rPr lang="en-US" sz="1000" b="1">
                <a:solidFill>
                  <a:srgbClr val="660033"/>
                </a:solidFill>
                <a:latin typeface="Courier New" pitchFamily="49" charset="0"/>
              </a:rPr>
              <a:t>        rsend_index%p_rsend_index =&gt; send_index(1:length)</a:t>
            </a:r>
          </a:p>
          <a:p>
            <a:pPr algn="l">
              <a:spcBef>
                <a:spcPct val="50000"/>
              </a:spcBef>
            </a:pPr>
            <a:r>
              <a:rPr lang="en-US" sz="1000" b="1">
                <a:solidFill>
                  <a:srgbClr val="660033"/>
                </a:solidFill>
                <a:latin typeface="Courier New" pitchFamily="49" charset="0"/>
              </a:rPr>
              <a:t>        send_low%p_send_low =&gt; send_lo(0:maxpe)</a:t>
            </a:r>
          </a:p>
        </p:txBody>
      </p:sp>
      <p:sp>
        <p:nvSpPr>
          <p:cNvPr id="33796" name="Text Box 4"/>
          <p:cNvSpPr txBox="1">
            <a:spLocks noChangeArrowheads="1"/>
          </p:cNvSpPr>
          <p:nvPr/>
        </p:nvSpPr>
        <p:spPr bwMode="auto">
          <a:xfrm>
            <a:off x="2133600" y="6096000"/>
            <a:ext cx="354456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Must Barrier before using pointer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And then use them</a:t>
            </a:r>
          </a:p>
        </p:txBody>
      </p:sp>
      <p:sp>
        <p:nvSpPr>
          <p:cNvPr id="34819" name="Rectangle 3"/>
          <p:cNvSpPr>
            <a:spLocks noChangeArrowheads="1"/>
          </p:cNvSpPr>
          <p:nvPr/>
        </p:nvSpPr>
        <p:spPr bwMode="auto">
          <a:xfrm>
            <a:off x="1828800" y="2133600"/>
            <a:ext cx="5943600" cy="3216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1000" b="1">
                <a:solidFill>
                  <a:srgbClr val="660033"/>
                </a:solidFill>
                <a:latin typeface="Courier New" pitchFamily="49" charset="0"/>
              </a:rPr>
              <a:t>         do n=1,recv_num</a:t>
            </a:r>
          </a:p>
          <a:p>
            <a:pPr algn="l">
              <a:spcBef>
                <a:spcPct val="50000"/>
              </a:spcBef>
            </a:pPr>
            <a:r>
              <a:rPr lang="en-US" sz="1000" b="1">
                <a:solidFill>
                  <a:srgbClr val="660033"/>
                </a:solidFill>
                <a:latin typeface="Courier New" pitchFamily="49" charset="0"/>
              </a:rPr>
              <a:t>           pe = recv_pe(n)</a:t>
            </a:r>
          </a:p>
          <a:p>
            <a:pPr algn="l">
              <a:spcBef>
                <a:spcPct val="50000"/>
              </a:spcBef>
            </a:pPr>
            <a:r>
              <a:rPr lang="en-US" sz="1000" b="1">
                <a:solidFill>
                  <a:srgbClr val="660033"/>
                </a:solidFill>
                <a:latin typeface="Courier New" pitchFamily="49" charset="0"/>
              </a:rPr>
              <a:t>           tc = ilenght(recv_length(pe),pe)</a:t>
            </a:r>
          </a:p>
          <a:p>
            <a:pPr algn="l">
              <a:spcBef>
                <a:spcPct val="50000"/>
              </a:spcBef>
            </a:pPr>
            <a:r>
              <a:rPr lang="en-US" sz="1000" b="1">
                <a:solidFill>
                  <a:srgbClr val="660033"/>
                </a:solidFill>
                <a:latin typeface="Courier New" pitchFamily="49" charset="0"/>
              </a:rPr>
              <a:t>           ll = send_low[pe+1]%p_send_low(mype)</a:t>
            </a:r>
          </a:p>
          <a:p>
            <a:pPr algn="l">
              <a:spcBef>
                <a:spcPct val="50000"/>
              </a:spcBef>
            </a:pPr>
            <a:r>
              <a:rPr lang="en-US" sz="1000" b="1">
                <a:solidFill>
                  <a:srgbClr val="660033"/>
                </a:solidFill>
                <a:latin typeface="Courier New" pitchFamily="49" charset="0"/>
              </a:rPr>
              <a:t>           do l=1,tc</a:t>
            </a:r>
          </a:p>
          <a:p>
            <a:pPr algn="l">
              <a:spcBef>
                <a:spcPct val="50000"/>
              </a:spcBef>
            </a:pPr>
            <a:r>
              <a:rPr lang="en-US" sz="1000" b="1">
                <a:solidFill>
                  <a:srgbClr val="660033"/>
                </a:solidFill>
                <a:latin typeface="Courier New" pitchFamily="49" charset="0"/>
              </a:rPr>
              <a:t>!dir$ concurrent</a:t>
            </a:r>
          </a:p>
          <a:p>
            <a:pPr algn="l">
              <a:spcBef>
                <a:spcPct val="50000"/>
              </a:spcBef>
            </a:pPr>
            <a:r>
              <a:rPr lang="en-US" sz="1000" b="1">
                <a:solidFill>
                  <a:srgbClr val="660033"/>
                </a:solidFill>
                <a:latin typeface="Courier New" pitchFamily="49" charset="0"/>
              </a:rPr>
              <a:t>            do lll=ilength(l,pe),ilenght(l,pe)-1</a:t>
            </a:r>
          </a:p>
          <a:p>
            <a:pPr algn="l">
              <a:spcBef>
                <a:spcPct val="50000"/>
              </a:spcBef>
            </a:pPr>
            <a:r>
              <a:rPr lang="en-US" sz="1000" b="1">
                <a:solidFill>
                  <a:srgbClr val="660033"/>
                </a:solidFill>
                <a:latin typeface="Courier New" pitchFamily="49" charset="0"/>
              </a:rPr>
              <a:t>              rindex =  rsend_index[pe+1]%p_rsend_index(ll)</a:t>
            </a:r>
          </a:p>
          <a:p>
            <a:pPr algn="l">
              <a:spcBef>
                <a:spcPct val="50000"/>
              </a:spcBef>
            </a:pPr>
            <a:r>
              <a:rPr lang="en-US" sz="1000" b="1">
                <a:solidFill>
                  <a:srgbClr val="660033"/>
                </a:solidFill>
                <a:latin typeface="Courier New" pitchFamily="49" charset="0"/>
              </a:rPr>
              <a:t>              output(recv_index(lll))=output(recv_index(lll)) +   &amp;</a:t>
            </a:r>
          </a:p>
          <a:p>
            <a:pPr algn="l">
              <a:spcBef>
                <a:spcPct val="50000"/>
              </a:spcBef>
            </a:pPr>
            <a:r>
              <a:rPr lang="en-US" sz="1000" b="1">
                <a:solidFill>
                  <a:srgbClr val="660033"/>
                </a:solidFill>
                <a:latin typeface="Courier New" pitchFamily="49" charset="0"/>
              </a:rPr>
              <a:t>                        send_scratch[pe+1]%p_send_scratch(rindex)</a:t>
            </a:r>
          </a:p>
          <a:p>
            <a:pPr algn="l">
              <a:spcBef>
                <a:spcPct val="50000"/>
              </a:spcBef>
            </a:pPr>
            <a:r>
              <a:rPr lang="en-US" sz="1000" b="1">
                <a:solidFill>
                  <a:srgbClr val="660033"/>
                </a:solidFill>
                <a:latin typeface="Courier New" pitchFamily="49" charset="0"/>
              </a:rPr>
              <a:t>              ll = ll + 1</a:t>
            </a:r>
          </a:p>
          <a:p>
            <a:pPr algn="l">
              <a:spcBef>
                <a:spcPct val="50000"/>
              </a:spcBef>
            </a:pPr>
            <a:r>
              <a:rPr lang="en-US" sz="1000" b="1">
                <a:solidFill>
                  <a:srgbClr val="660033"/>
                </a:solidFill>
                <a:latin typeface="Courier New" pitchFamily="49" charset="0"/>
              </a:rPr>
              <a:t>            enddo ! lll</a:t>
            </a:r>
          </a:p>
          <a:p>
            <a:pPr algn="l">
              <a:spcBef>
                <a:spcPct val="50000"/>
              </a:spcBef>
            </a:pPr>
            <a:r>
              <a:rPr lang="en-US" sz="1000" b="1">
                <a:solidFill>
                  <a:srgbClr val="660033"/>
                </a:solidFill>
                <a:latin typeface="Courier New" pitchFamily="49" charset="0"/>
              </a:rPr>
              <a:t>            enddo ! l</a:t>
            </a:r>
          </a:p>
          <a:p>
            <a:pPr algn="l">
              <a:spcBef>
                <a:spcPct val="50000"/>
              </a:spcBef>
            </a:pPr>
            <a:r>
              <a:rPr lang="en-US" sz="1000" b="1">
                <a:solidFill>
                  <a:srgbClr val="660033"/>
                </a:solidFill>
                <a:latin typeface="Courier New" pitchFamily="49" charset="0"/>
              </a:rPr>
              <a:t>          enddo ! n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Don’t do buffering of message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One of the tremendous advantages of Co-arrays is that one does not have to do buffering to build message blocks</a:t>
            </a:r>
          </a:p>
        </p:txBody>
      </p:sp>
      <p:sp>
        <p:nvSpPr>
          <p:cNvPr id="35844" name="Text Box 4"/>
          <p:cNvSpPr txBox="1">
            <a:spLocks noChangeArrowheads="1"/>
          </p:cNvSpPr>
          <p:nvPr/>
        </p:nvSpPr>
        <p:spPr bwMode="auto">
          <a:xfrm>
            <a:off x="762000" y="3810000"/>
            <a:ext cx="2796599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Typical MPI code</a:t>
            </a:r>
          </a:p>
          <a:p>
            <a:r>
              <a:rPr lang="en-US" dirty="0">
                <a:solidFill>
                  <a:schemeClr val="bg1"/>
                </a:solidFill>
              </a:rPr>
              <a:t>	pack buffer</a:t>
            </a:r>
          </a:p>
          <a:p>
            <a:r>
              <a:rPr lang="en-US" dirty="0">
                <a:solidFill>
                  <a:schemeClr val="bg1"/>
                </a:solidFill>
              </a:rPr>
              <a:t>	Send/</a:t>
            </a:r>
            <a:r>
              <a:rPr lang="en-US" dirty="0" err="1">
                <a:solidFill>
                  <a:schemeClr val="bg1"/>
                </a:solidFill>
              </a:rPr>
              <a:t>recv</a:t>
            </a:r>
            <a:r>
              <a:rPr lang="en-US" dirty="0">
                <a:solidFill>
                  <a:schemeClr val="bg1"/>
                </a:solidFill>
              </a:rPr>
              <a:t> buffer</a:t>
            </a:r>
          </a:p>
          <a:p>
            <a:r>
              <a:rPr lang="en-US" dirty="0">
                <a:solidFill>
                  <a:schemeClr val="bg1"/>
                </a:solidFill>
              </a:rPr>
              <a:t>	unpack buffer</a:t>
            </a:r>
          </a:p>
        </p:txBody>
      </p:sp>
      <p:sp>
        <p:nvSpPr>
          <p:cNvPr id="35845" name="Text Box 5"/>
          <p:cNvSpPr txBox="1">
            <a:spLocks noChangeArrowheads="1"/>
          </p:cNvSpPr>
          <p:nvPr/>
        </p:nvSpPr>
        <p:spPr bwMode="auto">
          <a:xfrm>
            <a:off x="4343400" y="3810000"/>
            <a:ext cx="3172663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Good CAF code</a:t>
            </a:r>
          </a:p>
          <a:p>
            <a:r>
              <a:rPr lang="en-US" dirty="0">
                <a:solidFill>
                  <a:schemeClr val="bg1"/>
                </a:solidFill>
              </a:rPr>
              <a:t>	put data directly into</a:t>
            </a:r>
          </a:p>
          <a:p>
            <a:r>
              <a:rPr lang="en-US" dirty="0">
                <a:solidFill>
                  <a:schemeClr val="bg1"/>
                </a:solidFill>
              </a:rPr>
              <a:t>            remote processor’s</a:t>
            </a:r>
          </a:p>
          <a:p>
            <a:r>
              <a:rPr lang="en-US" dirty="0">
                <a:solidFill>
                  <a:schemeClr val="bg1"/>
                </a:solidFill>
              </a:rPr>
              <a:t>            memory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Outline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What is Co-Array Fortran</a:t>
            </a:r>
          </a:p>
          <a:p>
            <a:pPr eaLnBrk="1" hangingPunct="1"/>
            <a:r>
              <a:rPr lang="en-US" smtClean="0"/>
              <a:t>Why you need assistance from the compiler</a:t>
            </a:r>
          </a:p>
          <a:p>
            <a:pPr eaLnBrk="1" hangingPunct="1"/>
            <a:r>
              <a:rPr lang="en-US" smtClean="0"/>
              <a:t>Co-arrays and the Interconnect</a:t>
            </a:r>
          </a:p>
          <a:p>
            <a:pPr eaLnBrk="1" hangingPunct="1"/>
            <a:r>
              <a:rPr lang="en-US" smtClean="0"/>
              <a:t>Why Co-Arrays are better than MPI</a:t>
            </a:r>
          </a:p>
          <a:p>
            <a:pPr eaLnBrk="1" hangingPunct="1"/>
            <a:r>
              <a:rPr lang="en-US" smtClean="0"/>
              <a:t>Things to watch out for</a:t>
            </a:r>
          </a:p>
          <a:p>
            <a:pPr eaLnBrk="1" hangingPunct="1"/>
            <a:r>
              <a:rPr lang="en-US" smtClean="0"/>
              <a:t>Tricks of the CAF coder</a:t>
            </a:r>
          </a:p>
          <a:p>
            <a:pPr eaLnBrk="1" hangingPunct="1"/>
            <a:r>
              <a:rPr lang="en-US" smtClean="0"/>
              <a:t>Results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How to write a Global_sum using Co-arrays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231775" indent="-231775" eaLnBrk="1" hangingPunct="1"/>
            <a:r>
              <a:rPr lang="en-US" sz="2800" smtClean="0"/>
              <a:t>All processors come into the routine.</a:t>
            </a:r>
          </a:p>
          <a:p>
            <a:pPr marL="630238" lvl="1" indent="-173038" eaLnBrk="1" hangingPunct="1"/>
            <a:r>
              <a:rPr lang="en-US" sz="2400" smtClean="0"/>
              <a:t>Everyone does local sum and/or stores local scalar into Co-array scalar</a:t>
            </a:r>
          </a:p>
          <a:p>
            <a:pPr marL="630238" lvl="1" indent="-173038" eaLnBrk="1" hangingPunct="1"/>
            <a:r>
              <a:rPr lang="en-US" sz="2400" smtClean="0"/>
              <a:t>Tells master (Processor 1 (or 0)) that it has set value</a:t>
            </a:r>
          </a:p>
          <a:p>
            <a:pPr marL="630238" lvl="1" indent="-173038" eaLnBrk="1" hangingPunct="1"/>
            <a:r>
              <a:rPr lang="en-US" sz="2400" smtClean="0"/>
              <a:t>Spins on master ready flag</a:t>
            </a:r>
          </a:p>
          <a:p>
            <a:pPr marL="231775" indent="-231775" eaLnBrk="1" hangingPunct="1"/>
            <a:r>
              <a:rPr lang="en-US" sz="2800" smtClean="0"/>
              <a:t>Master reads all scalars, performs sum</a:t>
            </a:r>
          </a:p>
          <a:p>
            <a:pPr marL="630238" lvl="1" indent="-173038" eaLnBrk="1" hangingPunct="1"/>
            <a:r>
              <a:rPr lang="en-US" sz="2400" smtClean="0"/>
              <a:t>Broadcasts scalar to all processors</a:t>
            </a:r>
          </a:p>
          <a:p>
            <a:pPr marL="630238" lvl="1" indent="-173038" eaLnBrk="1" hangingPunct="1"/>
            <a:r>
              <a:rPr lang="en-US" sz="2400" smtClean="0"/>
              <a:t>Broadcasts master_ready flag to all processors 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304800"/>
            <a:ext cx="7772400" cy="1143000"/>
          </a:xfrm>
        </p:spPr>
        <p:txBody>
          <a:bodyPr/>
          <a:lstStyle/>
          <a:p>
            <a:pPr eaLnBrk="1" hangingPunct="1"/>
            <a:r>
              <a:rPr lang="en-US" smtClean="0"/>
              <a:t>What the Children Do</a:t>
            </a:r>
          </a:p>
        </p:txBody>
      </p:sp>
      <p:sp>
        <p:nvSpPr>
          <p:cNvPr id="37891" name="Rectangle 3"/>
          <p:cNvSpPr>
            <a:spLocks noChangeArrowheads="1"/>
          </p:cNvSpPr>
          <p:nvPr/>
        </p:nvSpPr>
        <p:spPr bwMode="auto">
          <a:xfrm>
            <a:off x="762000" y="914400"/>
            <a:ext cx="8077200" cy="5767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1200" b="1">
                <a:solidFill>
                  <a:srgbClr val="660033"/>
                </a:solidFill>
                <a:latin typeface="Courier New" pitchFamily="49" charset="0"/>
              </a:rPr>
              <a:t>!     sum local contributions</a:t>
            </a:r>
          </a:p>
          <a:p>
            <a:pPr algn="l">
              <a:spcBef>
                <a:spcPct val="50000"/>
              </a:spcBef>
            </a:pPr>
            <a:r>
              <a:rPr lang="en-US" sz="1200" b="1">
                <a:solidFill>
                  <a:srgbClr val="660033"/>
                </a:solidFill>
                <a:latin typeface="Courier New" pitchFamily="49" charset="0"/>
              </a:rPr>
              <a:t>      reduce_real_local = c0</a:t>
            </a:r>
          </a:p>
          <a:p>
            <a:pPr algn="l">
              <a:spcBef>
                <a:spcPct val="50000"/>
              </a:spcBef>
            </a:pPr>
            <a:r>
              <a:rPr lang="en-US" sz="1200" b="1">
                <a:solidFill>
                  <a:srgbClr val="660033"/>
                </a:solidFill>
                <a:latin typeface="Courier New" pitchFamily="49" charset="0"/>
              </a:rPr>
              <a:t>      do j=jphys_b,jphys_e</a:t>
            </a:r>
          </a:p>
          <a:p>
            <a:pPr algn="l">
              <a:spcBef>
                <a:spcPct val="50000"/>
              </a:spcBef>
            </a:pPr>
            <a:r>
              <a:rPr lang="en-US" sz="1200" b="1">
                <a:solidFill>
                  <a:srgbClr val="660033"/>
                </a:solidFill>
                <a:latin typeface="Courier New" pitchFamily="49" charset="0"/>
              </a:rPr>
              <a:t>        do i=iphys_b,iphys_e</a:t>
            </a:r>
          </a:p>
          <a:p>
            <a:pPr algn="l">
              <a:spcBef>
                <a:spcPct val="50000"/>
              </a:spcBef>
            </a:pPr>
            <a:r>
              <a:rPr lang="en-US" sz="1200" b="1">
                <a:solidFill>
                  <a:srgbClr val="660033"/>
                </a:solidFill>
                <a:latin typeface="Courier New" pitchFamily="49" charset="0"/>
              </a:rPr>
              <a:t>          reduce_real_local = reduce_real_local + X(i,j)*MASK(i,j)</a:t>
            </a:r>
          </a:p>
          <a:p>
            <a:pPr algn="l">
              <a:spcBef>
                <a:spcPct val="50000"/>
              </a:spcBef>
            </a:pPr>
            <a:r>
              <a:rPr lang="en-US" sz="1200" b="1">
                <a:solidFill>
                  <a:srgbClr val="660033"/>
                </a:solidFill>
                <a:latin typeface="Courier New" pitchFamily="49" charset="0"/>
              </a:rPr>
              <a:t>        end do</a:t>
            </a:r>
          </a:p>
          <a:p>
            <a:pPr algn="l">
              <a:spcBef>
                <a:spcPct val="50000"/>
              </a:spcBef>
            </a:pPr>
            <a:r>
              <a:rPr lang="en-US" sz="1200" b="1">
                <a:solidFill>
                  <a:srgbClr val="660033"/>
                </a:solidFill>
                <a:latin typeface="Courier New" pitchFamily="49" charset="0"/>
              </a:rPr>
              <a:t>      end do</a:t>
            </a:r>
          </a:p>
          <a:p>
            <a:pPr algn="l">
              <a:spcBef>
                <a:spcPct val="50000"/>
              </a:spcBef>
            </a:pPr>
            <a:r>
              <a:rPr lang="en-US" sz="1200" b="1">
                <a:solidFill>
                  <a:srgbClr val="660033"/>
                </a:solidFill>
                <a:latin typeface="Courier New" pitchFamily="49" charset="0"/>
              </a:rPr>
              <a:t>!</a:t>
            </a:r>
          </a:p>
          <a:p>
            <a:pPr algn="l">
              <a:spcBef>
                <a:spcPct val="50000"/>
              </a:spcBef>
            </a:pPr>
            <a:r>
              <a:rPr lang="en-US" sz="1200" b="1">
                <a:solidFill>
                  <a:srgbClr val="660033"/>
                </a:solidFill>
                <a:latin typeface="Courier New" pitchFamily="49" charset="0"/>
              </a:rPr>
              <a:t>!     send local sum to master</a:t>
            </a:r>
          </a:p>
          <a:p>
            <a:pPr algn="l">
              <a:spcBef>
                <a:spcPct val="50000"/>
              </a:spcBef>
            </a:pPr>
            <a:r>
              <a:rPr lang="en-US" sz="1200" b="1">
                <a:solidFill>
                  <a:srgbClr val="660033"/>
                </a:solidFill>
                <a:latin typeface="Courier New" pitchFamily="49" charset="0"/>
              </a:rPr>
              <a:t>      reduce_real_global(1,me)[1] = reduce_real_local</a:t>
            </a:r>
          </a:p>
          <a:p>
            <a:pPr algn="l">
              <a:spcBef>
                <a:spcPct val="50000"/>
              </a:spcBef>
            </a:pPr>
            <a:r>
              <a:rPr lang="en-US" sz="1200" b="1">
                <a:solidFill>
                  <a:srgbClr val="660033"/>
                </a:solidFill>
                <a:latin typeface="Courier New" pitchFamily="49" charset="0"/>
              </a:rPr>
              <a:t>      call sync_memory()</a:t>
            </a:r>
          </a:p>
          <a:p>
            <a:pPr algn="l">
              <a:spcBef>
                <a:spcPct val="50000"/>
              </a:spcBef>
            </a:pPr>
            <a:r>
              <a:rPr lang="en-US" sz="1200" b="1">
                <a:solidFill>
                  <a:srgbClr val="660033"/>
                </a:solidFill>
                <a:latin typeface="Courier New" pitchFamily="49" charset="0"/>
              </a:rPr>
              <a:t>      child_ready(1,me)[1] = .true.</a:t>
            </a:r>
          </a:p>
          <a:p>
            <a:pPr algn="l">
              <a:spcBef>
                <a:spcPct val="50000"/>
              </a:spcBef>
            </a:pPr>
            <a:r>
              <a:rPr lang="en-US" sz="1200" b="1">
                <a:solidFill>
                  <a:srgbClr val="660033"/>
                </a:solidFill>
                <a:latin typeface="Courier New" pitchFamily="49" charset="0"/>
              </a:rPr>
              <a:t>      If(me.eq.1)then</a:t>
            </a:r>
          </a:p>
          <a:p>
            <a:pPr algn="l">
              <a:spcBef>
                <a:spcPct val="50000"/>
              </a:spcBef>
            </a:pPr>
            <a:r>
              <a:rPr lang="en-US" sz="1200" b="1">
                <a:solidFill>
                  <a:srgbClr val="660033"/>
                </a:solidFill>
                <a:latin typeface="Courier New" pitchFamily="49" charset="0"/>
              </a:rPr>
              <a:t>	This is the Master code</a:t>
            </a:r>
          </a:p>
          <a:p>
            <a:pPr algn="l">
              <a:spcBef>
                <a:spcPct val="50000"/>
              </a:spcBef>
            </a:pPr>
            <a:r>
              <a:rPr lang="en-US" sz="1200" b="1">
                <a:solidFill>
                  <a:srgbClr val="660033"/>
                </a:solidFill>
                <a:latin typeface="Courier New" pitchFamily="49" charset="0"/>
              </a:rPr>
              <a:t>      else</a:t>
            </a:r>
          </a:p>
          <a:p>
            <a:pPr algn="l">
              <a:spcBef>
                <a:spcPct val="50000"/>
              </a:spcBef>
            </a:pPr>
            <a:r>
              <a:rPr lang="en-US" sz="1200" b="1">
                <a:solidFill>
                  <a:srgbClr val="660033"/>
                </a:solidFill>
                <a:latin typeface="Courier New" pitchFamily="49" charset="0"/>
              </a:rPr>
              <a:t>      do while (.not. master_ready(1,me))</a:t>
            </a:r>
          </a:p>
          <a:p>
            <a:pPr algn="l">
              <a:spcBef>
                <a:spcPct val="50000"/>
              </a:spcBef>
            </a:pPr>
            <a:r>
              <a:rPr lang="en-US" sz="1200" b="1">
                <a:solidFill>
                  <a:srgbClr val="660033"/>
                </a:solidFill>
                <a:latin typeface="Courier New" pitchFamily="49" charset="0"/>
              </a:rPr>
              <a:t>        enddo</a:t>
            </a:r>
          </a:p>
          <a:p>
            <a:pPr algn="l">
              <a:spcBef>
                <a:spcPct val="50000"/>
              </a:spcBef>
            </a:pPr>
            <a:r>
              <a:rPr lang="en-US" sz="1200" b="1">
                <a:solidFill>
                  <a:srgbClr val="660033"/>
                </a:solidFill>
                <a:latin typeface="Courier New" pitchFamily="49" charset="0"/>
              </a:rPr>
              <a:t>        master_ready(1,me) = .false.</a:t>
            </a:r>
          </a:p>
          <a:p>
            <a:pPr algn="l">
              <a:spcBef>
                <a:spcPct val="50000"/>
              </a:spcBef>
            </a:pPr>
            <a:r>
              <a:rPr lang="en-US" sz="1200" b="1">
                <a:solidFill>
                  <a:srgbClr val="660033"/>
                </a:solidFill>
                <a:latin typeface="Courier New" pitchFamily="49" charset="0"/>
              </a:rPr>
              <a:t>      endif</a:t>
            </a:r>
          </a:p>
          <a:p>
            <a:pPr algn="l">
              <a:spcBef>
                <a:spcPct val="50000"/>
              </a:spcBef>
            </a:pPr>
            <a:r>
              <a:rPr lang="en-US" sz="1200" b="1">
                <a:solidFill>
                  <a:srgbClr val="660033"/>
                </a:solidFill>
                <a:latin typeface="Courier New" pitchFamily="49" charset="0"/>
              </a:rPr>
              <a:t>      global_sum_caf = reduce_real_global(`,me)</a:t>
            </a:r>
          </a:p>
          <a:p>
            <a:pPr algn="l">
              <a:spcBef>
                <a:spcPct val="50000"/>
              </a:spcBef>
            </a:pPr>
            <a:r>
              <a:rPr lang="en-US" sz="1200" b="1">
                <a:solidFill>
                  <a:srgbClr val="660033"/>
                </a:solidFill>
                <a:latin typeface="Courier New" pitchFamily="49" charset="0"/>
              </a:rPr>
              <a:t>      end function global_sum_caf</a:t>
            </a:r>
          </a:p>
        </p:txBody>
      </p:sp>
    </p:spTree>
  </p:cSld>
  <p:clrMapOvr>
    <a:masterClrMapping/>
  </p:clrMapOvr>
  <p:transition>
    <p:fade/>
  </p:transition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304800"/>
            <a:ext cx="7772400" cy="1143000"/>
          </a:xfrm>
        </p:spPr>
        <p:txBody>
          <a:bodyPr anchor="b" anchorCtr="1"/>
          <a:lstStyle/>
          <a:p>
            <a:pPr eaLnBrk="1" hangingPunct="1"/>
            <a:r>
              <a:rPr lang="en-US" smtClean="0"/>
              <a:t>What the Master does</a:t>
            </a:r>
          </a:p>
        </p:txBody>
      </p:sp>
      <p:sp>
        <p:nvSpPr>
          <p:cNvPr id="38915" name="Rectangle 3"/>
          <p:cNvSpPr>
            <a:spLocks noChangeArrowheads="1"/>
          </p:cNvSpPr>
          <p:nvPr/>
        </p:nvSpPr>
        <p:spPr bwMode="auto">
          <a:xfrm>
            <a:off x="1371600" y="1600200"/>
            <a:ext cx="6400800" cy="4668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1200" b="1">
                <a:solidFill>
                  <a:srgbClr val="660033"/>
                </a:solidFill>
                <a:latin typeface="Courier New" pitchFamily="49" charset="0"/>
              </a:rPr>
              <a:t>if(me.eq.1)then</a:t>
            </a:r>
          </a:p>
          <a:p>
            <a:pPr algn="l">
              <a:spcBef>
                <a:spcPct val="50000"/>
              </a:spcBef>
            </a:pPr>
            <a:r>
              <a:rPr lang="en-US" sz="1200" b="1">
                <a:solidFill>
                  <a:srgbClr val="660033"/>
                </a:solidFill>
                <a:latin typeface="Courier New" pitchFamily="49" charset="0"/>
              </a:rPr>
              <a:t>! wait until all local results have arrived</a:t>
            </a:r>
          </a:p>
          <a:p>
            <a:pPr algn="l">
              <a:spcBef>
                <a:spcPct val="50000"/>
              </a:spcBef>
            </a:pPr>
            <a:r>
              <a:rPr lang="en-US" sz="1200" b="1">
                <a:solidFill>
                  <a:srgbClr val="660033"/>
                </a:solidFill>
                <a:latin typeface="Courier New" pitchFamily="49" charset="0"/>
              </a:rPr>
              <a:t>        children_ready = .false.</a:t>
            </a:r>
          </a:p>
          <a:p>
            <a:pPr algn="l">
              <a:spcBef>
                <a:spcPct val="50000"/>
              </a:spcBef>
            </a:pPr>
            <a:r>
              <a:rPr lang="en-US" sz="1200" b="1">
                <a:solidFill>
                  <a:srgbClr val="660033"/>
                </a:solidFill>
                <a:latin typeface="Courier New" pitchFamily="49" charset="0"/>
              </a:rPr>
              <a:t>        do while (.not. children_ready)</a:t>
            </a:r>
          </a:p>
          <a:p>
            <a:pPr algn="l">
              <a:spcBef>
                <a:spcPct val="50000"/>
              </a:spcBef>
            </a:pPr>
            <a:r>
              <a:rPr lang="en-US" sz="1200" b="1">
                <a:solidFill>
                  <a:srgbClr val="660033"/>
                </a:solidFill>
                <a:latin typeface="Courier New" pitchFamily="49" charset="0"/>
              </a:rPr>
              <a:t>          children_ready = .true.</a:t>
            </a:r>
          </a:p>
          <a:p>
            <a:pPr algn="l">
              <a:spcBef>
                <a:spcPct val="50000"/>
              </a:spcBef>
            </a:pPr>
            <a:r>
              <a:rPr lang="en-US" sz="1200" b="1">
                <a:solidFill>
                  <a:srgbClr val="660033"/>
                </a:solidFill>
                <a:latin typeface="Courier New" pitchFamily="49" charset="0"/>
              </a:rPr>
              <a:t>          do i = 2,NPROC_X*NPROC_Y</a:t>
            </a:r>
          </a:p>
          <a:p>
            <a:pPr algn="l">
              <a:spcBef>
                <a:spcPct val="50000"/>
              </a:spcBef>
            </a:pPr>
            <a:r>
              <a:rPr lang="en-US" sz="1200" b="1">
                <a:solidFill>
                  <a:srgbClr val="660033"/>
                </a:solidFill>
                <a:latin typeface="Courier New" pitchFamily="49" charset="0"/>
              </a:rPr>
              <a:t>            children_ready = children_ready .and. child_ready(1,i)</a:t>
            </a:r>
          </a:p>
          <a:p>
            <a:pPr algn="l">
              <a:spcBef>
                <a:spcPct val="50000"/>
              </a:spcBef>
            </a:pPr>
            <a:r>
              <a:rPr lang="en-US" sz="1200" b="1">
                <a:solidFill>
                  <a:srgbClr val="660033"/>
                </a:solidFill>
                <a:latin typeface="Courier New" pitchFamily="49" charset="0"/>
              </a:rPr>
              <a:t>          enddo</a:t>
            </a:r>
          </a:p>
          <a:p>
            <a:pPr algn="l">
              <a:spcBef>
                <a:spcPct val="50000"/>
              </a:spcBef>
            </a:pPr>
            <a:r>
              <a:rPr lang="en-US" sz="1200" b="1">
                <a:solidFill>
                  <a:srgbClr val="660033"/>
                </a:solidFill>
                <a:latin typeface="Courier New" pitchFamily="49" charset="0"/>
              </a:rPr>
              <a:t>        enddo</a:t>
            </a:r>
          </a:p>
          <a:p>
            <a:pPr algn="l">
              <a:spcBef>
                <a:spcPct val="50000"/>
              </a:spcBef>
            </a:pPr>
            <a:r>
              <a:rPr lang="en-US" sz="1200" b="1">
                <a:solidFill>
                  <a:srgbClr val="660033"/>
                </a:solidFill>
                <a:latin typeface="Courier New" pitchFamily="49" charset="0"/>
              </a:rPr>
              <a:t>        do i = 2,NPROC_X*NPROC_Y</a:t>
            </a:r>
          </a:p>
          <a:p>
            <a:pPr algn="l">
              <a:spcBef>
                <a:spcPct val="50000"/>
              </a:spcBef>
            </a:pPr>
            <a:r>
              <a:rPr lang="en-US" sz="1200" b="1">
                <a:solidFill>
                  <a:srgbClr val="660033"/>
                </a:solidFill>
                <a:latin typeface="Courier New" pitchFamily="49" charset="0"/>
              </a:rPr>
              <a:t>          child_ready(1,i) = .false.</a:t>
            </a:r>
          </a:p>
          <a:p>
            <a:pPr algn="l">
              <a:spcBef>
                <a:spcPct val="50000"/>
              </a:spcBef>
            </a:pPr>
            <a:r>
              <a:rPr lang="en-US" sz="1200" b="1">
                <a:solidFill>
                  <a:srgbClr val="660033"/>
                </a:solidFill>
                <a:latin typeface="Courier New" pitchFamily="49" charset="0"/>
              </a:rPr>
              <a:t>        enddo</a:t>
            </a:r>
          </a:p>
          <a:p>
            <a:pPr algn="l">
              <a:spcBef>
                <a:spcPct val="50000"/>
              </a:spcBef>
            </a:pPr>
            <a:r>
              <a:rPr lang="en-US" sz="1200" b="1">
                <a:solidFill>
                  <a:srgbClr val="660033"/>
                </a:solidFill>
                <a:latin typeface="Courier New" pitchFamily="49" charset="0"/>
              </a:rPr>
              <a:t>! global sum</a:t>
            </a:r>
          </a:p>
          <a:p>
            <a:pPr algn="l">
              <a:spcBef>
                <a:spcPct val="50000"/>
              </a:spcBef>
            </a:pPr>
            <a:r>
              <a:rPr lang="en-US" sz="1200" b="1">
                <a:solidFill>
                  <a:srgbClr val="660033"/>
                </a:solidFill>
                <a:latin typeface="Courier New" pitchFamily="49" charset="0"/>
              </a:rPr>
              <a:t>        global_sum = reduce_real_global(1)</a:t>
            </a:r>
          </a:p>
          <a:p>
            <a:pPr algn="l">
              <a:spcBef>
                <a:spcPct val="50000"/>
              </a:spcBef>
            </a:pPr>
            <a:r>
              <a:rPr lang="en-US" sz="1200" b="1">
                <a:solidFill>
                  <a:srgbClr val="660033"/>
                </a:solidFill>
                <a:latin typeface="Courier New" pitchFamily="49" charset="0"/>
              </a:rPr>
              <a:t>        do i = 2,NPROC_X*NPROC_Y</a:t>
            </a:r>
          </a:p>
          <a:p>
            <a:pPr algn="l">
              <a:spcBef>
                <a:spcPct val="50000"/>
              </a:spcBef>
            </a:pPr>
            <a:r>
              <a:rPr lang="en-US" sz="1200" b="1">
                <a:solidFill>
                  <a:srgbClr val="660033"/>
                </a:solidFill>
                <a:latin typeface="Courier New" pitchFamily="49" charset="0"/>
              </a:rPr>
              <a:t>          global_sum = global_sum + reduce_real_global(1,i)</a:t>
            </a:r>
          </a:p>
          <a:p>
            <a:pPr algn="l">
              <a:spcBef>
                <a:spcPct val="50000"/>
              </a:spcBef>
            </a:pPr>
            <a:r>
              <a:rPr lang="en-US" sz="1200" b="1">
                <a:solidFill>
                  <a:srgbClr val="660033"/>
                </a:solidFill>
                <a:latin typeface="Courier New" pitchFamily="49" charset="0"/>
              </a:rPr>
              <a:t>        enddo</a:t>
            </a:r>
          </a:p>
        </p:txBody>
      </p:sp>
    </p:spTree>
  </p:cSld>
  <p:clrMapOvr>
    <a:masterClrMapping/>
  </p:clrMapOvr>
  <p:transition>
    <p:fade/>
  </p:transition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381000"/>
            <a:ext cx="7772400" cy="1143000"/>
          </a:xfrm>
        </p:spPr>
        <p:txBody>
          <a:bodyPr anchor="b" anchorCtr="1"/>
          <a:lstStyle/>
          <a:p>
            <a:pPr eaLnBrk="1" hangingPunct="1"/>
            <a:r>
              <a:rPr lang="en-US" smtClean="0"/>
              <a:t>What the Master does</a:t>
            </a:r>
          </a:p>
        </p:txBody>
      </p:sp>
      <p:sp>
        <p:nvSpPr>
          <p:cNvPr id="39939" name="Rectangle 3"/>
          <p:cNvSpPr>
            <a:spLocks noChangeArrowheads="1"/>
          </p:cNvSpPr>
          <p:nvPr/>
        </p:nvSpPr>
        <p:spPr bwMode="auto">
          <a:xfrm>
            <a:off x="1524000" y="1752600"/>
            <a:ext cx="6400800" cy="2197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1200" b="1">
                <a:solidFill>
                  <a:srgbClr val="660033"/>
                </a:solidFill>
                <a:latin typeface="Courier New" pitchFamily="49" charset="0"/>
              </a:rPr>
              <a:t>! broadcast</a:t>
            </a:r>
          </a:p>
          <a:p>
            <a:pPr algn="l">
              <a:spcBef>
                <a:spcPct val="50000"/>
              </a:spcBef>
            </a:pPr>
            <a:r>
              <a:rPr lang="en-US" sz="1200" b="1">
                <a:solidFill>
                  <a:srgbClr val="660033"/>
                </a:solidFill>
                <a:latin typeface="Courier New" pitchFamily="49" charset="0"/>
              </a:rPr>
              <a:t>        do i = 1,NPROC_X*NPROC_Y</a:t>
            </a:r>
          </a:p>
          <a:p>
            <a:pPr algn="l">
              <a:spcBef>
                <a:spcPct val="50000"/>
              </a:spcBef>
            </a:pPr>
            <a:r>
              <a:rPr lang="en-US" sz="1200" b="1">
                <a:solidFill>
                  <a:srgbClr val="660033"/>
                </a:solidFill>
                <a:latin typeface="Courier New" pitchFamily="49" charset="0"/>
              </a:rPr>
              <a:t>          reduce_real_global(1,i)[i] = global_sum</a:t>
            </a:r>
          </a:p>
          <a:p>
            <a:pPr algn="l">
              <a:spcBef>
                <a:spcPct val="50000"/>
              </a:spcBef>
            </a:pPr>
            <a:r>
              <a:rPr lang="en-US" sz="1200" b="1">
                <a:solidFill>
                  <a:srgbClr val="660033"/>
                </a:solidFill>
                <a:latin typeface="Courier New" pitchFamily="49" charset="0"/>
              </a:rPr>
              <a:t>        enddo</a:t>
            </a:r>
          </a:p>
          <a:p>
            <a:pPr algn="l">
              <a:spcBef>
                <a:spcPct val="50000"/>
              </a:spcBef>
            </a:pPr>
            <a:r>
              <a:rPr lang="en-US" sz="1200" b="1">
                <a:solidFill>
                  <a:srgbClr val="660033"/>
                </a:solidFill>
                <a:latin typeface="Courier New" pitchFamily="49" charset="0"/>
              </a:rPr>
              <a:t>        call sync_memory()</a:t>
            </a:r>
          </a:p>
          <a:p>
            <a:pPr algn="l">
              <a:spcBef>
                <a:spcPct val="50000"/>
              </a:spcBef>
            </a:pPr>
            <a:r>
              <a:rPr lang="en-US" sz="1200" b="1">
                <a:solidFill>
                  <a:srgbClr val="660033"/>
                </a:solidFill>
                <a:latin typeface="Courier New" pitchFamily="49" charset="0"/>
              </a:rPr>
              <a:t>        do i = 2,NPROC_X*NPROC_Y</a:t>
            </a:r>
          </a:p>
          <a:p>
            <a:pPr algn="l">
              <a:spcBef>
                <a:spcPct val="50000"/>
              </a:spcBef>
            </a:pPr>
            <a:r>
              <a:rPr lang="en-US" sz="1200" b="1">
                <a:solidFill>
                  <a:srgbClr val="660033"/>
                </a:solidFill>
                <a:latin typeface="Courier New" pitchFamily="49" charset="0"/>
              </a:rPr>
              <a:t>          master_ready(1,I)[i] = .true.</a:t>
            </a:r>
          </a:p>
          <a:p>
            <a:pPr algn="l">
              <a:spcBef>
                <a:spcPct val="50000"/>
              </a:spcBef>
            </a:pPr>
            <a:r>
              <a:rPr lang="en-US" sz="1200" b="1">
                <a:solidFill>
                  <a:srgbClr val="660033"/>
                </a:solidFill>
                <a:latin typeface="Courier New" pitchFamily="49" charset="0"/>
              </a:rPr>
              <a:t>        enddo</a:t>
            </a:r>
          </a:p>
        </p:txBody>
      </p:sp>
      <p:sp>
        <p:nvSpPr>
          <p:cNvPr id="39940" name="Text Box 4"/>
          <p:cNvSpPr txBox="1">
            <a:spLocks noChangeArrowheads="1"/>
          </p:cNvSpPr>
          <p:nvPr/>
        </p:nvSpPr>
        <p:spPr bwMode="auto">
          <a:xfrm>
            <a:off x="1508125" y="4308475"/>
            <a:ext cx="6186488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Make sure that child_ready and master_ready are</a:t>
            </a:r>
          </a:p>
          <a:p>
            <a:r>
              <a:rPr lang="en-US"/>
              <a:t>Typed volatile.</a:t>
            </a:r>
          </a:p>
        </p:txBody>
      </p:sp>
    </p:spTree>
  </p:cSld>
  <p:clrMapOvr>
    <a:masterClrMapping/>
  </p:clrMapOvr>
  <p:transition>
    <p:fade/>
  </p:transition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Cray Inc. Preliminary and Proprietary</a:t>
            </a:r>
          </a:p>
        </p:txBody>
      </p:sp>
      <p:sp>
        <p:nvSpPr>
          <p:cNvPr id="40963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F4FE7A3-0541-433A-89BB-4FB7B692F237}" type="slidenum">
              <a:rPr lang="en-US" smtClean="0"/>
              <a:pPr/>
              <a:t>34</a:t>
            </a:fld>
            <a:r>
              <a:rPr lang="en-US" smtClean="0"/>
              <a:t> </a:t>
            </a:r>
          </a:p>
        </p:txBody>
      </p:sp>
      <p:sp>
        <p:nvSpPr>
          <p:cNvPr id="40964" name="Rectangle 2"/>
          <p:cNvSpPr>
            <a:spLocks noGrp="1" noChangeArrowheads="1"/>
          </p:cNvSpPr>
          <p:nvPr>
            <p:ph type="title"/>
          </p:nvPr>
        </p:nvSpPr>
        <p:spPr>
          <a:xfrm>
            <a:off x="219075" y="381000"/>
            <a:ext cx="8705850" cy="514350"/>
          </a:xfrm>
        </p:spPr>
        <p:txBody>
          <a:bodyPr/>
          <a:lstStyle/>
          <a:p>
            <a:pPr eaLnBrk="1" hangingPunct="1"/>
            <a:r>
              <a:rPr lang="en-US" sz="2800" smtClean="0"/>
              <a:t>Taking full advantage of CAF/UPC</a:t>
            </a:r>
          </a:p>
        </p:txBody>
      </p:sp>
      <p:sp>
        <p:nvSpPr>
          <p:cNvPr id="4096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04800" y="1066800"/>
            <a:ext cx="8542338" cy="5638800"/>
          </a:xfrm>
        </p:spPr>
        <p:txBody>
          <a:bodyPr/>
          <a:lstStyle/>
          <a:p>
            <a:pPr eaLnBrk="1" hangingPunct="1"/>
            <a:r>
              <a:rPr lang="en-US" sz="1800" dirty="0" smtClean="0"/>
              <a:t>CAF/UPC can be used to do lightweight ‘message passing’</a:t>
            </a:r>
          </a:p>
          <a:p>
            <a:pPr lvl="1" eaLnBrk="1" hangingPunct="1"/>
            <a:r>
              <a:rPr lang="en-US" sz="1600" dirty="0" smtClean="0"/>
              <a:t>CAF/UPC do ‘zero-sided’ messaging by directly copying data from (local) source arrays to (remote) destination arrays, without intervening buffer copying</a:t>
            </a:r>
          </a:p>
          <a:p>
            <a:pPr lvl="1" eaLnBrk="1" hangingPunct="1"/>
            <a:r>
              <a:rPr lang="en-US" sz="1600" dirty="0" smtClean="0"/>
              <a:t>references generated by compiler </a:t>
            </a:r>
            <a:r>
              <a:rPr lang="en-US" sz="1600" dirty="0" smtClean="0">
                <a:sym typeface="Wingdings" pitchFamily="2" charset="2"/>
              </a:rPr>
              <a:t> no library call overhead</a:t>
            </a:r>
            <a:endParaRPr lang="en-US" sz="1600" dirty="0" smtClean="0"/>
          </a:p>
          <a:p>
            <a:pPr lvl="1" eaLnBrk="1" hangingPunct="1"/>
            <a:r>
              <a:rPr lang="en-US" sz="1600" dirty="0" smtClean="0"/>
              <a:t>however, this still the basic ‘compute’/’communicate’ approach, so does not overlap communication with computation</a:t>
            </a:r>
          </a:p>
          <a:p>
            <a:pPr eaLnBrk="1" hangingPunct="1"/>
            <a:r>
              <a:rPr lang="en-US" sz="1800" dirty="0" smtClean="0"/>
              <a:t>Here we propose that </a:t>
            </a:r>
            <a:r>
              <a:rPr lang="en-US" sz="1800" i="1" dirty="0" smtClean="0"/>
              <a:t>last step</a:t>
            </a:r>
            <a:r>
              <a:rPr lang="en-US" sz="1800" dirty="0" smtClean="0"/>
              <a:t> in ‘compute’ phase include direct store of latest array values to remote memory of consumer processor</a:t>
            </a:r>
          </a:p>
          <a:p>
            <a:pPr lvl="1" eaLnBrk="1" hangingPunct="1"/>
            <a:r>
              <a:rPr lang="en-US" sz="1600" dirty="0" smtClean="0"/>
              <a:t>that is, just after final array values stored to </a:t>
            </a:r>
            <a:r>
              <a:rPr lang="en-US" sz="1600" i="1" dirty="0" smtClean="0"/>
              <a:t>local</a:t>
            </a:r>
            <a:r>
              <a:rPr lang="en-US" sz="1600" dirty="0" smtClean="0"/>
              <a:t> memory, </a:t>
            </a:r>
            <a:r>
              <a:rPr lang="en-US" sz="1600" i="1" dirty="0" smtClean="0"/>
              <a:t>while values still in processor registers</a:t>
            </a:r>
            <a:r>
              <a:rPr lang="en-US" sz="1600" dirty="0" smtClean="0"/>
              <a:t>, also store them directly to memory locations needed by remote consumer processor for next iteration or time step </a:t>
            </a:r>
          </a:p>
          <a:p>
            <a:pPr lvl="1" eaLnBrk="1" hangingPunct="1"/>
            <a:r>
              <a:rPr lang="en-US" sz="1600" dirty="0" smtClean="0"/>
              <a:t>saves re-loading array values later ala conventional CAF. Also ‘meters out’ remote PUTs on the network while other values of arrays are computed </a:t>
            </a:r>
            <a:r>
              <a:rPr lang="en-US" sz="1600" dirty="0" smtClean="0">
                <a:sym typeface="Wingdings" pitchFamily="2" charset="2"/>
              </a:rPr>
              <a:t> reduces network computation (*)</a:t>
            </a:r>
            <a:endParaRPr lang="en-US" sz="1600" dirty="0" smtClean="0"/>
          </a:p>
          <a:p>
            <a:pPr eaLnBrk="1" hangingPunct="1"/>
            <a:r>
              <a:rPr lang="en-US" sz="1800" dirty="0" smtClean="0"/>
              <a:t>Why is this important? Because </a:t>
            </a:r>
            <a:r>
              <a:rPr lang="en-US" sz="1800" i="1" dirty="0" smtClean="0"/>
              <a:t>strong scaling</a:t>
            </a:r>
            <a:r>
              <a:rPr lang="en-US" sz="1800" dirty="0" smtClean="0"/>
              <a:t> forces small grids per MPI process </a:t>
            </a:r>
            <a:r>
              <a:rPr lang="en-US" sz="1800" dirty="0" smtClean="0">
                <a:sym typeface="Wingdings" pitchFamily="2" charset="2"/>
              </a:rPr>
              <a:t></a:t>
            </a:r>
            <a:r>
              <a:rPr lang="en-US" sz="1800" dirty="0" smtClean="0"/>
              <a:t> short messages and more benefit from </a:t>
            </a:r>
            <a:r>
              <a:rPr lang="en-US" sz="1800" i="1" dirty="0" smtClean="0"/>
              <a:t>fine-grain</a:t>
            </a:r>
            <a:r>
              <a:rPr lang="en-US" sz="1800" dirty="0" smtClean="0"/>
              <a:t> overlapping of communication and computation </a:t>
            </a:r>
            <a:r>
              <a:rPr lang="en-US" sz="1800" dirty="0" smtClean="0">
                <a:sym typeface="Wingdings" pitchFamily="2" charset="2"/>
              </a:rPr>
              <a:t> for fixed global problem, we can strongly scale runs on Baker to </a:t>
            </a:r>
            <a:r>
              <a:rPr lang="en-US" sz="1800" i="1" dirty="0" smtClean="0">
                <a:sym typeface="Wingdings" pitchFamily="2" charset="2"/>
              </a:rPr>
              <a:t>reduce runtime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z="1400" dirty="0" smtClean="0"/>
              <a:t>(*) ala Norm Troullier, Cray Inc.</a:t>
            </a:r>
          </a:p>
        </p:txBody>
      </p:sp>
    </p:spTree>
  </p:cSld>
  <p:clrMapOvr>
    <a:masterClrMapping/>
  </p:clrMapOvr>
  <p:transition/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3" name="Footer Placeholder 6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Cray Inc. Preliminary and Proprietary</a:t>
            </a:r>
          </a:p>
        </p:txBody>
      </p:sp>
      <p:sp>
        <p:nvSpPr>
          <p:cNvPr id="1034" name="Slide Number Placeholder 7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31CB9D83-650B-47F9-A96D-FCBD4A1B7946}" type="slidenum">
              <a:rPr lang="en-US" smtClean="0"/>
              <a:pPr/>
              <a:t>35</a:t>
            </a:fld>
            <a:r>
              <a:rPr lang="en-US" smtClean="0"/>
              <a:t> </a:t>
            </a:r>
          </a:p>
        </p:txBody>
      </p:sp>
      <p:sp>
        <p:nvSpPr>
          <p:cNvPr id="1035" name="Rectangle 2"/>
          <p:cNvSpPr>
            <a:spLocks noGrp="1" noChangeArrowheads="1"/>
          </p:cNvSpPr>
          <p:nvPr>
            <p:ph type="title"/>
          </p:nvPr>
        </p:nvSpPr>
        <p:spPr>
          <a:xfrm>
            <a:off x="212725" y="466725"/>
            <a:ext cx="8397875" cy="514350"/>
          </a:xfrm>
        </p:spPr>
        <p:txBody>
          <a:bodyPr/>
          <a:lstStyle/>
          <a:p>
            <a:pPr eaLnBrk="1" hangingPunct="1"/>
            <a:r>
              <a:rPr lang="en-US" sz="2800" smtClean="0"/>
              <a:t>Optimizing short-message communication with CAF/UPC</a:t>
            </a:r>
          </a:p>
        </p:txBody>
      </p:sp>
      <p:sp>
        <p:nvSpPr>
          <p:cNvPr id="1036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296863" y="1447800"/>
            <a:ext cx="8550275" cy="5187950"/>
          </a:xfrm>
        </p:spPr>
        <p:txBody>
          <a:bodyPr/>
          <a:lstStyle/>
          <a:p>
            <a:pPr eaLnBrk="1" hangingPunct="1"/>
            <a:r>
              <a:rPr lang="en-US" sz="2000" smtClean="0"/>
              <a:t>Illustrate with generic nearest neighbor explicit algorithms, such as Jacobi iteration of Laplace’s equation on unit square</a:t>
            </a:r>
          </a:p>
          <a:p>
            <a:pPr eaLnBrk="1" hangingPunct="1"/>
            <a:endParaRPr lang="en-US" sz="2000" smtClean="0"/>
          </a:p>
          <a:p>
            <a:pPr eaLnBrk="1" hangingPunct="1">
              <a:buFont typeface="Wingdings" pitchFamily="2" charset="2"/>
              <a:buNone/>
            </a:pPr>
            <a:endParaRPr lang="en-US" sz="2000" smtClean="0"/>
          </a:p>
          <a:p>
            <a:pPr eaLnBrk="1" hangingPunct="1"/>
            <a:endParaRPr lang="en-US" sz="2000" smtClean="0"/>
          </a:p>
          <a:p>
            <a:pPr eaLnBrk="1" hangingPunct="1"/>
            <a:r>
              <a:rPr lang="en-US" sz="2000" smtClean="0"/>
              <a:t>Simple explicit differencing leads to</a:t>
            </a:r>
          </a:p>
          <a:p>
            <a:pPr eaLnBrk="1" hangingPunct="1">
              <a:buFont typeface="Wingdings" pitchFamily="2" charset="2"/>
              <a:buNone/>
            </a:pPr>
            <a:endParaRPr lang="en-US" sz="2000" smtClean="0"/>
          </a:p>
          <a:p>
            <a:pPr eaLnBrk="1" hangingPunct="1">
              <a:buFont typeface="Wingdings" pitchFamily="2" charset="2"/>
              <a:buNone/>
            </a:pPr>
            <a:r>
              <a:rPr lang="en-US" sz="2000" smtClean="0"/>
              <a:t>where</a:t>
            </a:r>
          </a:p>
          <a:p>
            <a:pPr eaLnBrk="1" hangingPunct="1">
              <a:buFont typeface="Wingdings" pitchFamily="2" charset="2"/>
              <a:buNone/>
            </a:pPr>
            <a:endParaRPr lang="en-US" sz="2000" smtClean="0"/>
          </a:p>
          <a:p>
            <a:pPr eaLnBrk="1" hangingPunct="1">
              <a:buFont typeface="Wingdings" pitchFamily="2" charset="2"/>
              <a:buNone/>
            </a:pPr>
            <a:endParaRPr lang="en-US" sz="2000" smtClean="0"/>
          </a:p>
          <a:p>
            <a:pPr eaLnBrk="1" hangingPunct="1"/>
            <a:endParaRPr lang="en-US" sz="2000" smtClean="0"/>
          </a:p>
          <a:p>
            <a:pPr eaLnBrk="1" hangingPunct="1"/>
            <a:r>
              <a:rPr lang="en-US" sz="2000" smtClean="0"/>
              <a:t>Iterate until global MAX                , </a:t>
            </a:r>
          </a:p>
          <a:p>
            <a:pPr eaLnBrk="1" hangingPunct="1"/>
            <a:r>
              <a:rPr lang="en-US" sz="2000" smtClean="0"/>
              <a:t>To maintain numerical stability choose </a:t>
            </a:r>
          </a:p>
        </p:txBody>
      </p:sp>
      <p:graphicFrame>
        <p:nvGraphicFramePr>
          <p:cNvPr id="1026" name="Object 6"/>
          <p:cNvGraphicFramePr>
            <a:graphicFrameLocks noChangeAspect="1"/>
          </p:cNvGraphicFramePr>
          <p:nvPr>
            <p:ph sz="quarter" idx="3"/>
          </p:nvPr>
        </p:nvGraphicFramePr>
        <p:xfrm>
          <a:off x="990600" y="2286000"/>
          <a:ext cx="7086600" cy="762000"/>
        </p:xfrm>
        <a:graphic>
          <a:graphicData uri="http://schemas.openxmlformats.org/presentationml/2006/ole">
            <p:oleObj spid="_x0000_s1026" name="Equation" r:id="rId4" imgW="6045120" imgH="711000" progId="Equation.3">
              <p:embed/>
            </p:oleObj>
          </a:graphicData>
        </a:graphic>
      </p:graphicFrame>
      <p:graphicFrame>
        <p:nvGraphicFramePr>
          <p:cNvPr id="1027" name="Object 9"/>
          <p:cNvGraphicFramePr>
            <a:graphicFrameLocks noChangeAspect="1"/>
          </p:cNvGraphicFramePr>
          <p:nvPr/>
        </p:nvGraphicFramePr>
        <p:xfrm>
          <a:off x="5105400" y="5791200"/>
          <a:ext cx="762000" cy="279400"/>
        </p:xfrm>
        <a:graphic>
          <a:graphicData uri="http://schemas.openxmlformats.org/presentationml/2006/ole">
            <p:oleObj spid="_x0000_s1027" name="Equation" r:id="rId5" imgW="761760" imgH="241200" progId="Equation.3">
              <p:embed/>
            </p:oleObj>
          </a:graphicData>
        </a:graphic>
      </p:graphicFrame>
      <p:graphicFrame>
        <p:nvGraphicFramePr>
          <p:cNvPr id="1028" name="Object 14"/>
          <p:cNvGraphicFramePr>
            <a:graphicFrameLocks noChangeAspect="1"/>
          </p:cNvGraphicFramePr>
          <p:nvPr/>
        </p:nvGraphicFramePr>
        <p:xfrm>
          <a:off x="2819400" y="3657600"/>
          <a:ext cx="2438400" cy="723900"/>
        </p:xfrm>
        <a:graphic>
          <a:graphicData uri="http://schemas.openxmlformats.org/presentationml/2006/ole">
            <p:oleObj spid="_x0000_s1028" name="Equation" r:id="rId6" imgW="1777680" imgH="609480" progId="Equation.3">
              <p:embed/>
            </p:oleObj>
          </a:graphicData>
        </a:graphic>
      </p:graphicFrame>
      <p:graphicFrame>
        <p:nvGraphicFramePr>
          <p:cNvPr id="1029" name="Object 15"/>
          <p:cNvGraphicFramePr>
            <a:graphicFrameLocks noChangeAspect="1"/>
          </p:cNvGraphicFramePr>
          <p:nvPr/>
        </p:nvGraphicFramePr>
        <p:xfrm>
          <a:off x="381000" y="4572000"/>
          <a:ext cx="6096000" cy="533400"/>
        </p:xfrm>
        <a:graphic>
          <a:graphicData uri="http://schemas.openxmlformats.org/presentationml/2006/ole">
            <p:oleObj spid="_x0000_s1029" name="Equation" r:id="rId7" imgW="4101840" imgH="393480" progId="Equation.3">
              <p:embed/>
            </p:oleObj>
          </a:graphicData>
        </a:graphic>
      </p:graphicFrame>
      <p:sp>
        <p:nvSpPr>
          <p:cNvPr id="1037" name="Oval 19"/>
          <p:cNvSpPr>
            <a:spLocks noChangeArrowheads="1"/>
          </p:cNvSpPr>
          <p:nvPr/>
        </p:nvSpPr>
        <p:spPr bwMode="auto">
          <a:xfrm>
            <a:off x="7467600" y="3657600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038" name="Oval 20"/>
          <p:cNvSpPr>
            <a:spLocks noChangeArrowheads="1"/>
          </p:cNvSpPr>
          <p:nvPr/>
        </p:nvSpPr>
        <p:spPr bwMode="auto">
          <a:xfrm>
            <a:off x="7924800" y="4114800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039" name="Oval 21"/>
          <p:cNvSpPr>
            <a:spLocks noChangeArrowheads="1"/>
          </p:cNvSpPr>
          <p:nvPr/>
        </p:nvSpPr>
        <p:spPr bwMode="auto">
          <a:xfrm>
            <a:off x="7467600" y="4114800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040" name="Oval 22"/>
          <p:cNvSpPr>
            <a:spLocks noChangeArrowheads="1"/>
          </p:cNvSpPr>
          <p:nvPr/>
        </p:nvSpPr>
        <p:spPr bwMode="auto">
          <a:xfrm>
            <a:off x="7010400" y="4114800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041" name="Oval 23"/>
          <p:cNvSpPr>
            <a:spLocks noChangeArrowheads="1"/>
          </p:cNvSpPr>
          <p:nvPr/>
        </p:nvSpPr>
        <p:spPr bwMode="auto">
          <a:xfrm>
            <a:off x="7480300" y="4572000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1030" name="Object 28"/>
          <p:cNvGraphicFramePr>
            <a:graphicFrameLocks noChangeAspect="1"/>
          </p:cNvGraphicFramePr>
          <p:nvPr>
            <p:ph sz="quarter" idx="2"/>
          </p:nvPr>
        </p:nvGraphicFramePr>
        <p:xfrm>
          <a:off x="8229600" y="4800600"/>
          <a:ext cx="355600" cy="393700"/>
        </p:xfrm>
        <a:graphic>
          <a:graphicData uri="http://schemas.openxmlformats.org/presentationml/2006/ole">
            <p:oleObj spid="_x0000_s1030" name="Equation" r:id="rId8" imgW="355320" imgH="393480" progId="Equation.3">
              <p:embed/>
            </p:oleObj>
          </a:graphicData>
        </a:graphic>
      </p:graphicFrame>
      <p:sp>
        <p:nvSpPr>
          <p:cNvPr id="1042" name="Line 30"/>
          <p:cNvSpPr>
            <a:spLocks noChangeShapeType="1"/>
          </p:cNvSpPr>
          <p:nvPr/>
        </p:nvSpPr>
        <p:spPr bwMode="auto">
          <a:xfrm>
            <a:off x="7696200" y="4343400"/>
            <a:ext cx="4572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</p:spPr>
        <p:txBody>
          <a:bodyPr wrap="none">
            <a:spAutoFit/>
          </a:bodyPr>
          <a:lstStyle/>
          <a:p>
            <a:endParaRPr lang="en-US"/>
          </a:p>
        </p:txBody>
      </p:sp>
      <p:graphicFrame>
        <p:nvGraphicFramePr>
          <p:cNvPr id="1031" name="Object 33"/>
          <p:cNvGraphicFramePr>
            <a:graphicFrameLocks noChangeAspect="1"/>
          </p:cNvGraphicFramePr>
          <p:nvPr/>
        </p:nvGraphicFramePr>
        <p:xfrm>
          <a:off x="3454400" y="5422900"/>
          <a:ext cx="1066800" cy="381000"/>
        </p:xfrm>
        <a:graphic>
          <a:graphicData uri="http://schemas.openxmlformats.org/presentationml/2006/ole">
            <p:oleObj spid="_x0000_s1031" name="Equation" r:id="rId9" imgW="876240" imgH="304560" progId="Equation.3">
              <p:embed/>
            </p:oleObj>
          </a:graphicData>
        </a:graphic>
      </p:graphicFrame>
      <p:graphicFrame>
        <p:nvGraphicFramePr>
          <p:cNvPr id="1032" name="Object 36"/>
          <p:cNvGraphicFramePr>
            <a:graphicFrameLocks noChangeAspect="1"/>
          </p:cNvGraphicFramePr>
          <p:nvPr/>
        </p:nvGraphicFramePr>
        <p:xfrm>
          <a:off x="4660900" y="5372100"/>
          <a:ext cx="990600" cy="381000"/>
        </p:xfrm>
        <a:graphic>
          <a:graphicData uri="http://schemas.openxmlformats.org/presentationml/2006/ole">
            <p:oleObj spid="_x0000_s1032" name="Equation" r:id="rId10" imgW="850680" imgH="304560" progId="Equation.3">
              <p:embed/>
            </p:oleObj>
          </a:graphicData>
        </a:graphic>
      </p:graphicFrame>
    </p:spTree>
  </p:cSld>
  <p:clrMapOvr>
    <a:masterClrMapping/>
  </p:clrMapOvr>
  <p:transition/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8" name="Rectangle 397"/>
          <p:cNvSpPr/>
          <p:nvPr/>
        </p:nvSpPr>
        <p:spPr>
          <a:xfrm>
            <a:off x="0" y="914400"/>
            <a:ext cx="9144000" cy="5715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59" name="Footer Placeholder 6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Cray Inc. Preliminary and Proprietary</a:t>
            </a:r>
          </a:p>
        </p:txBody>
      </p:sp>
      <p:sp>
        <p:nvSpPr>
          <p:cNvPr id="2060" name="Slide Number Placeholder 7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5AD8D49A-4CC2-4F33-8EEF-21F047835C4B}" type="slidenum">
              <a:rPr lang="en-US" smtClean="0"/>
              <a:pPr/>
              <a:t>36</a:t>
            </a:fld>
            <a:r>
              <a:rPr lang="en-US" smtClean="0"/>
              <a:t> </a:t>
            </a:r>
          </a:p>
        </p:txBody>
      </p:sp>
      <p:sp>
        <p:nvSpPr>
          <p:cNvPr id="206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2800" smtClean="0"/>
              <a:t>Parallelize with domain decomposition, SPMD</a:t>
            </a:r>
          </a:p>
        </p:txBody>
      </p:sp>
      <p:sp>
        <p:nvSpPr>
          <p:cNvPr id="2062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212725" y="1066800"/>
            <a:ext cx="4968875" cy="5327650"/>
          </a:xfrm>
        </p:spPr>
        <p:txBody>
          <a:bodyPr/>
          <a:lstStyle/>
          <a:p>
            <a:pPr eaLnBrk="1" hangingPunct="1"/>
            <a:r>
              <a:rPr lang="en-US" sz="2000" smtClean="0"/>
              <a:t>Give each processor ‘halo’ cells, here for 4x4 processor grid, PX = PY = 4</a:t>
            </a:r>
          </a:p>
        </p:txBody>
      </p:sp>
      <p:grpSp>
        <p:nvGrpSpPr>
          <p:cNvPr id="2" name="Group 776"/>
          <p:cNvGrpSpPr>
            <a:grpSpLocks/>
          </p:cNvGrpSpPr>
          <p:nvPr/>
        </p:nvGrpSpPr>
        <p:grpSpPr bwMode="auto">
          <a:xfrm>
            <a:off x="304800" y="1828800"/>
            <a:ext cx="4876800" cy="4648200"/>
            <a:chOff x="192" y="1056"/>
            <a:chExt cx="3168" cy="3072"/>
          </a:xfrm>
        </p:grpSpPr>
        <p:sp>
          <p:nvSpPr>
            <p:cNvPr id="2114" name="Line 646"/>
            <p:cNvSpPr>
              <a:spLocks noChangeShapeType="1"/>
            </p:cNvSpPr>
            <p:nvPr/>
          </p:nvSpPr>
          <p:spPr bwMode="auto">
            <a:xfrm flipH="1">
              <a:off x="2397" y="1064"/>
              <a:ext cx="23" cy="306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2115" name="Line 647"/>
            <p:cNvSpPr>
              <a:spLocks noChangeShapeType="1"/>
            </p:cNvSpPr>
            <p:nvPr/>
          </p:nvSpPr>
          <p:spPr bwMode="auto">
            <a:xfrm>
              <a:off x="192" y="1933"/>
              <a:ext cx="316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2116" name="Oval 4"/>
            <p:cNvSpPr>
              <a:spLocks noChangeArrowheads="1"/>
            </p:cNvSpPr>
            <p:nvPr/>
          </p:nvSpPr>
          <p:spPr bwMode="auto">
            <a:xfrm>
              <a:off x="326" y="2447"/>
              <a:ext cx="81" cy="76"/>
            </a:xfrm>
            <a:prstGeom prst="ellipse">
              <a:avLst/>
            </a:prstGeom>
            <a:solidFill>
              <a:schemeClr val="folHlink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117" name="Oval 5"/>
            <p:cNvSpPr>
              <a:spLocks noChangeArrowheads="1"/>
            </p:cNvSpPr>
            <p:nvPr/>
          </p:nvSpPr>
          <p:spPr bwMode="auto">
            <a:xfrm>
              <a:off x="490" y="2447"/>
              <a:ext cx="81" cy="76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118" name="Oval 6"/>
            <p:cNvSpPr>
              <a:spLocks noChangeArrowheads="1"/>
            </p:cNvSpPr>
            <p:nvPr/>
          </p:nvSpPr>
          <p:spPr bwMode="auto">
            <a:xfrm>
              <a:off x="652" y="2447"/>
              <a:ext cx="83" cy="76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119" name="Oval 7"/>
            <p:cNvSpPr>
              <a:spLocks noChangeArrowheads="1"/>
            </p:cNvSpPr>
            <p:nvPr/>
          </p:nvSpPr>
          <p:spPr bwMode="auto">
            <a:xfrm>
              <a:off x="816" y="2447"/>
              <a:ext cx="81" cy="76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120" name="Oval 8"/>
            <p:cNvSpPr>
              <a:spLocks noChangeArrowheads="1"/>
            </p:cNvSpPr>
            <p:nvPr/>
          </p:nvSpPr>
          <p:spPr bwMode="auto">
            <a:xfrm>
              <a:off x="979" y="2447"/>
              <a:ext cx="82" cy="76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121" name="Oval 9"/>
            <p:cNvSpPr>
              <a:spLocks noChangeArrowheads="1"/>
            </p:cNvSpPr>
            <p:nvPr/>
          </p:nvSpPr>
          <p:spPr bwMode="auto">
            <a:xfrm>
              <a:off x="1142" y="2447"/>
              <a:ext cx="82" cy="76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122" name="Oval 10"/>
            <p:cNvSpPr>
              <a:spLocks noChangeArrowheads="1"/>
            </p:cNvSpPr>
            <p:nvPr/>
          </p:nvSpPr>
          <p:spPr bwMode="auto">
            <a:xfrm>
              <a:off x="1305" y="2447"/>
              <a:ext cx="82" cy="76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123" name="Oval 11"/>
            <p:cNvSpPr>
              <a:spLocks noChangeArrowheads="1"/>
            </p:cNvSpPr>
            <p:nvPr/>
          </p:nvSpPr>
          <p:spPr bwMode="auto">
            <a:xfrm>
              <a:off x="1469" y="2447"/>
              <a:ext cx="82" cy="76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124" name="Oval 12"/>
            <p:cNvSpPr>
              <a:spLocks noChangeArrowheads="1"/>
            </p:cNvSpPr>
            <p:nvPr/>
          </p:nvSpPr>
          <p:spPr bwMode="auto">
            <a:xfrm>
              <a:off x="1632" y="2447"/>
              <a:ext cx="82" cy="76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125" name="Oval 13"/>
            <p:cNvSpPr>
              <a:spLocks noChangeArrowheads="1"/>
            </p:cNvSpPr>
            <p:nvPr/>
          </p:nvSpPr>
          <p:spPr bwMode="auto">
            <a:xfrm>
              <a:off x="1795" y="2447"/>
              <a:ext cx="83" cy="76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126" name="Oval 14"/>
            <p:cNvSpPr>
              <a:spLocks noChangeArrowheads="1"/>
            </p:cNvSpPr>
            <p:nvPr/>
          </p:nvSpPr>
          <p:spPr bwMode="auto">
            <a:xfrm>
              <a:off x="1958" y="2447"/>
              <a:ext cx="82" cy="76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127" name="Oval 15"/>
            <p:cNvSpPr>
              <a:spLocks noChangeArrowheads="1"/>
            </p:cNvSpPr>
            <p:nvPr/>
          </p:nvSpPr>
          <p:spPr bwMode="auto">
            <a:xfrm>
              <a:off x="2123" y="2447"/>
              <a:ext cx="81" cy="76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128" name="Oval 16"/>
            <p:cNvSpPr>
              <a:spLocks noChangeArrowheads="1"/>
            </p:cNvSpPr>
            <p:nvPr/>
          </p:nvSpPr>
          <p:spPr bwMode="auto">
            <a:xfrm>
              <a:off x="2286" y="2447"/>
              <a:ext cx="81" cy="76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129" name="Oval 17"/>
            <p:cNvSpPr>
              <a:spLocks noChangeArrowheads="1"/>
            </p:cNvSpPr>
            <p:nvPr/>
          </p:nvSpPr>
          <p:spPr bwMode="auto">
            <a:xfrm>
              <a:off x="2449" y="2447"/>
              <a:ext cx="81" cy="76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130" name="Oval 18"/>
            <p:cNvSpPr>
              <a:spLocks noChangeArrowheads="1"/>
            </p:cNvSpPr>
            <p:nvPr/>
          </p:nvSpPr>
          <p:spPr bwMode="auto">
            <a:xfrm>
              <a:off x="2613" y="2447"/>
              <a:ext cx="80" cy="76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131" name="Oval 19"/>
            <p:cNvSpPr>
              <a:spLocks noChangeArrowheads="1"/>
            </p:cNvSpPr>
            <p:nvPr/>
          </p:nvSpPr>
          <p:spPr bwMode="auto">
            <a:xfrm>
              <a:off x="2775" y="2447"/>
              <a:ext cx="82" cy="76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132" name="Oval 20"/>
            <p:cNvSpPr>
              <a:spLocks noChangeArrowheads="1"/>
            </p:cNvSpPr>
            <p:nvPr/>
          </p:nvSpPr>
          <p:spPr bwMode="auto">
            <a:xfrm>
              <a:off x="2939" y="2447"/>
              <a:ext cx="80" cy="76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133" name="Oval 21"/>
            <p:cNvSpPr>
              <a:spLocks noChangeArrowheads="1"/>
            </p:cNvSpPr>
            <p:nvPr/>
          </p:nvSpPr>
          <p:spPr bwMode="auto">
            <a:xfrm>
              <a:off x="3102" y="2447"/>
              <a:ext cx="81" cy="76"/>
            </a:xfrm>
            <a:prstGeom prst="ellipse">
              <a:avLst/>
            </a:prstGeom>
            <a:solidFill>
              <a:schemeClr val="folHlink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134" name="Oval 348"/>
            <p:cNvSpPr>
              <a:spLocks noChangeArrowheads="1"/>
            </p:cNvSpPr>
            <p:nvPr/>
          </p:nvSpPr>
          <p:spPr bwMode="auto">
            <a:xfrm>
              <a:off x="326" y="2600"/>
              <a:ext cx="81" cy="76"/>
            </a:xfrm>
            <a:prstGeom prst="ellipse">
              <a:avLst/>
            </a:prstGeom>
            <a:solidFill>
              <a:schemeClr val="folHlink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135" name="Oval 349"/>
            <p:cNvSpPr>
              <a:spLocks noChangeArrowheads="1"/>
            </p:cNvSpPr>
            <p:nvPr/>
          </p:nvSpPr>
          <p:spPr bwMode="auto">
            <a:xfrm>
              <a:off x="490" y="2600"/>
              <a:ext cx="81" cy="76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136" name="Oval 350"/>
            <p:cNvSpPr>
              <a:spLocks noChangeArrowheads="1"/>
            </p:cNvSpPr>
            <p:nvPr/>
          </p:nvSpPr>
          <p:spPr bwMode="auto">
            <a:xfrm>
              <a:off x="652" y="2600"/>
              <a:ext cx="83" cy="76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137" name="Oval 351"/>
            <p:cNvSpPr>
              <a:spLocks noChangeArrowheads="1"/>
            </p:cNvSpPr>
            <p:nvPr/>
          </p:nvSpPr>
          <p:spPr bwMode="auto">
            <a:xfrm>
              <a:off x="816" y="2600"/>
              <a:ext cx="81" cy="76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138" name="Oval 352"/>
            <p:cNvSpPr>
              <a:spLocks noChangeArrowheads="1"/>
            </p:cNvSpPr>
            <p:nvPr/>
          </p:nvSpPr>
          <p:spPr bwMode="auto">
            <a:xfrm>
              <a:off x="979" y="2600"/>
              <a:ext cx="82" cy="76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139" name="Oval 353"/>
            <p:cNvSpPr>
              <a:spLocks noChangeArrowheads="1"/>
            </p:cNvSpPr>
            <p:nvPr/>
          </p:nvSpPr>
          <p:spPr bwMode="auto">
            <a:xfrm>
              <a:off x="1142" y="2600"/>
              <a:ext cx="82" cy="76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140" name="Oval 354"/>
            <p:cNvSpPr>
              <a:spLocks noChangeArrowheads="1"/>
            </p:cNvSpPr>
            <p:nvPr/>
          </p:nvSpPr>
          <p:spPr bwMode="auto">
            <a:xfrm>
              <a:off x="1305" y="2600"/>
              <a:ext cx="82" cy="76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141" name="Oval 355"/>
            <p:cNvSpPr>
              <a:spLocks noChangeArrowheads="1"/>
            </p:cNvSpPr>
            <p:nvPr/>
          </p:nvSpPr>
          <p:spPr bwMode="auto">
            <a:xfrm>
              <a:off x="1469" y="2600"/>
              <a:ext cx="82" cy="76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142" name="Oval 356"/>
            <p:cNvSpPr>
              <a:spLocks noChangeArrowheads="1"/>
            </p:cNvSpPr>
            <p:nvPr/>
          </p:nvSpPr>
          <p:spPr bwMode="auto">
            <a:xfrm>
              <a:off x="1632" y="2600"/>
              <a:ext cx="82" cy="76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143" name="Oval 357"/>
            <p:cNvSpPr>
              <a:spLocks noChangeArrowheads="1"/>
            </p:cNvSpPr>
            <p:nvPr/>
          </p:nvSpPr>
          <p:spPr bwMode="auto">
            <a:xfrm>
              <a:off x="1795" y="2600"/>
              <a:ext cx="83" cy="76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144" name="Oval 358"/>
            <p:cNvSpPr>
              <a:spLocks noChangeArrowheads="1"/>
            </p:cNvSpPr>
            <p:nvPr/>
          </p:nvSpPr>
          <p:spPr bwMode="auto">
            <a:xfrm>
              <a:off x="1958" y="2600"/>
              <a:ext cx="82" cy="76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145" name="Oval 359"/>
            <p:cNvSpPr>
              <a:spLocks noChangeArrowheads="1"/>
            </p:cNvSpPr>
            <p:nvPr/>
          </p:nvSpPr>
          <p:spPr bwMode="auto">
            <a:xfrm>
              <a:off x="2123" y="2600"/>
              <a:ext cx="81" cy="76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146" name="Oval 360"/>
            <p:cNvSpPr>
              <a:spLocks noChangeArrowheads="1"/>
            </p:cNvSpPr>
            <p:nvPr/>
          </p:nvSpPr>
          <p:spPr bwMode="auto">
            <a:xfrm>
              <a:off x="2286" y="2600"/>
              <a:ext cx="81" cy="76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147" name="Oval 361"/>
            <p:cNvSpPr>
              <a:spLocks noChangeArrowheads="1"/>
            </p:cNvSpPr>
            <p:nvPr/>
          </p:nvSpPr>
          <p:spPr bwMode="auto">
            <a:xfrm>
              <a:off x="2449" y="2600"/>
              <a:ext cx="81" cy="76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148" name="Oval 362"/>
            <p:cNvSpPr>
              <a:spLocks noChangeArrowheads="1"/>
            </p:cNvSpPr>
            <p:nvPr/>
          </p:nvSpPr>
          <p:spPr bwMode="auto">
            <a:xfrm>
              <a:off x="2613" y="2600"/>
              <a:ext cx="80" cy="76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149" name="Oval 363"/>
            <p:cNvSpPr>
              <a:spLocks noChangeArrowheads="1"/>
            </p:cNvSpPr>
            <p:nvPr/>
          </p:nvSpPr>
          <p:spPr bwMode="auto">
            <a:xfrm>
              <a:off x="2775" y="2600"/>
              <a:ext cx="82" cy="76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150" name="Oval 364"/>
            <p:cNvSpPr>
              <a:spLocks noChangeArrowheads="1"/>
            </p:cNvSpPr>
            <p:nvPr/>
          </p:nvSpPr>
          <p:spPr bwMode="auto">
            <a:xfrm>
              <a:off x="2939" y="2600"/>
              <a:ext cx="80" cy="76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151" name="Oval 365"/>
            <p:cNvSpPr>
              <a:spLocks noChangeArrowheads="1"/>
            </p:cNvSpPr>
            <p:nvPr/>
          </p:nvSpPr>
          <p:spPr bwMode="auto">
            <a:xfrm>
              <a:off x="3102" y="2600"/>
              <a:ext cx="81" cy="76"/>
            </a:xfrm>
            <a:prstGeom prst="ellipse">
              <a:avLst/>
            </a:prstGeom>
            <a:solidFill>
              <a:schemeClr val="folHlink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152" name="Oval 369"/>
            <p:cNvSpPr>
              <a:spLocks noChangeArrowheads="1"/>
            </p:cNvSpPr>
            <p:nvPr/>
          </p:nvSpPr>
          <p:spPr bwMode="auto">
            <a:xfrm>
              <a:off x="326" y="2778"/>
              <a:ext cx="81" cy="76"/>
            </a:xfrm>
            <a:prstGeom prst="ellipse">
              <a:avLst/>
            </a:prstGeom>
            <a:solidFill>
              <a:schemeClr val="folHlink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153" name="Oval 370"/>
            <p:cNvSpPr>
              <a:spLocks noChangeArrowheads="1"/>
            </p:cNvSpPr>
            <p:nvPr/>
          </p:nvSpPr>
          <p:spPr bwMode="auto">
            <a:xfrm>
              <a:off x="490" y="2778"/>
              <a:ext cx="81" cy="76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154" name="Oval 371"/>
            <p:cNvSpPr>
              <a:spLocks noChangeArrowheads="1"/>
            </p:cNvSpPr>
            <p:nvPr/>
          </p:nvSpPr>
          <p:spPr bwMode="auto">
            <a:xfrm>
              <a:off x="652" y="2778"/>
              <a:ext cx="83" cy="76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155" name="Oval 372"/>
            <p:cNvSpPr>
              <a:spLocks noChangeArrowheads="1"/>
            </p:cNvSpPr>
            <p:nvPr/>
          </p:nvSpPr>
          <p:spPr bwMode="auto">
            <a:xfrm>
              <a:off x="816" y="2778"/>
              <a:ext cx="81" cy="76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156" name="Oval 373"/>
            <p:cNvSpPr>
              <a:spLocks noChangeArrowheads="1"/>
            </p:cNvSpPr>
            <p:nvPr/>
          </p:nvSpPr>
          <p:spPr bwMode="auto">
            <a:xfrm>
              <a:off x="979" y="2778"/>
              <a:ext cx="82" cy="76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157" name="Oval 374"/>
            <p:cNvSpPr>
              <a:spLocks noChangeArrowheads="1"/>
            </p:cNvSpPr>
            <p:nvPr/>
          </p:nvSpPr>
          <p:spPr bwMode="auto">
            <a:xfrm>
              <a:off x="1142" y="2778"/>
              <a:ext cx="82" cy="76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158" name="Oval 375"/>
            <p:cNvSpPr>
              <a:spLocks noChangeArrowheads="1"/>
            </p:cNvSpPr>
            <p:nvPr/>
          </p:nvSpPr>
          <p:spPr bwMode="auto">
            <a:xfrm>
              <a:off x="1305" y="2778"/>
              <a:ext cx="82" cy="76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159" name="Oval 376"/>
            <p:cNvSpPr>
              <a:spLocks noChangeArrowheads="1"/>
            </p:cNvSpPr>
            <p:nvPr/>
          </p:nvSpPr>
          <p:spPr bwMode="auto">
            <a:xfrm>
              <a:off x="1469" y="2778"/>
              <a:ext cx="82" cy="76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160" name="Oval 377"/>
            <p:cNvSpPr>
              <a:spLocks noChangeArrowheads="1"/>
            </p:cNvSpPr>
            <p:nvPr/>
          </p:nvSpPr>
          <p:spPr bwMode="auto">
            <a:xfrm>
              <a:off x="1632" y="2778"/>
              <a:ext cx="82" cy="76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161" name="Oval 378"/>
            <p:cNvSpPr>
              <a:spLocks noChangeArrowheads="1"/>
            </p:cNvSpPr>
            <p:nvPr/>
          </p:nvSpPr>
          <p:spPr bwMode="auto">
            <a:xfrm>
              <a:off x="1795" y="2778"/>
              <a:ext cx="83" cy="76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162" name="Oval 379"/>
            <p:cNvSpPr>
              <a:spLocks noChangeArrowheads="1"/>
            </p:cNvSpPr>
            <p:nvPr/>
          </p:nvSpPr>
          <p:spPr bwMode="auto">
            <a:xfrm>
              <a:off x="1958" y="2778"/>
              <a:ext cx="82" cy="76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163" name="Oval 380"/>
            <p:cNvSpPr>
              <a:spLocks noChangeArrowheads="1"/>
            </p:cNvSpPr>
            <p:nvPr/>
          </p:nvSpPr>
          <p:spPr bwMode="auto">
            <a:xfrm>
              <a:off x="2123" y="2778"/>
              <a:ext cx="81" cy="76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164" name="Oval 381"/>
            <p:cNvSpPr>
              <a:spLocks noChangeArrowheads="1"/>
            </p:cNvSpPr>
            <p:nvPr/>
          </p:nvSpPr>
          <p:spPr bwMode="auto">
            <a:xfrm>
              <a:off x="2286" y="2778"/>
              <a:ext cx="81" cy="76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165" name="Oval 382"/>
            <p:cNvSpPr>
              <a:spLocks noChangeArrowheads="1"/>
            </p:cNvSpPr>
            <p:nvPr/>
          </p:nvSpPr>
          <p:spPr bwMode="auto">
            <a:xfrm>
              <a:off x="2449" y="2778"/>
              <a:ext cx="81" cy="76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166" name="Oval 383"/>
            <p:cNvSpPr>
              <a:spLocks noChangeArrowheads="1"/>
            </p:cNvSpPr>
            <p:nvPr/>
          </p:nvSpPr>
          <p:spPr bwMode="auto">
            <a:xfrm>
              <a:off x="2613" y="2778"/>
              <a:ext cx="80" cy="76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167" name="Oval 384"/>
            <p:cNvSpPr>
              <a:spLocks noChangeArrowheads="1"/>
            </p:cNvSpPr>
            <p:nvPr/>
          </p:nvSpPr>
          <p:spPr bwMode="auto">
            <a:xfrm>
              <a:off x="2775" y="2778"/>
              <a:ext cx="82" cy="76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168" name="Oval 385"/>
            <p:cNvSpPr>
              <a:spLocks noChangeArrowheads="1"/>
            </p:cNvSpPr>
            <p:nvPr/>
          </p:nvSpPr>
          <p:spPr bwMode="auto">
            <a:xfrm>
              <a:off x="2939" y="2778"/>
              <a:ext cx="80" cy="76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169" name="Oval 386"/>
            <p:cNvSpPr>
              <a:spLocks noChangeArrowheads="1"/>
            </p:cNvSpPr>
            <p:nvPr/>
          </p:nvSpPr>
          <p:spPr bwMode="auto">
            <a:xfrm>
              <a:off x="3102" y="2778"/>
              <a:ext cx="81" cy="76"/>
            </a:xfrm>
            <a:prstGeom prst="ellipse">
              <a:avLst/>
            </a:prstGeom>
            <a:solidFill>
              <a:schemeClr val="folHlink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170" name="Oval 388"/>
            <p:cNvSpPr>
              <a:spLocks noChangeArrowheads="1"/>
            </p:cNvSpPr>
            <p:nvPr/>
          </p:nvSpPr>
          <p:spPr bwMode="auto">
            <a:xfrm>
              <a:off x="326" y="2930"/>
              <a:ext cx="81" cy="76"/>
            </a:xfrm>
            <a:prstGeom prst="ellipse">
              <a:avLst/>
            </a:prstGeom>
            <a:solidFill>
              <a:schemeClr val="folHlink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171" name="Oval 389"/>
            <p:cNvSpPr>
              <a:spLocks noChangeArrowheads="1"/>
            </p:cNvSpPr>
            <p:nvPr/>
          </p:nvSpPr>
          <p:spPr bwMode="auto">
            <a:xfrm>
              <a:off x="490" y="2930"/>
              <a:ext cx="81" cy="76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172" name="Oval 390"/>
            <p:cNvSpPr>
              <a:spLocks noChangeArrowheads="1"/>
            </p:cNvSpPr>
            <p:nvPr/>
          </p:nvSpPr>
          <p:spPr bwMode="auto">
            <a:xfrm>
              <a:off x="652" y="2930"/>
              <a:ext cx="83" cy="76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173" name="Oval 391"/>
            <p:cNvSpPr>
              <a:spLocks noChangeArrowheads="1"/>
            </p:cNvSpPr>
            <p:nvPr/>
          </p:nvSpPr>
          <p:spPr bwMode="auto">
            <a:xfrm>
              <a:off x="816" y="2930"/>
              <a:ext cx="81" cy="76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174" name="Oval 392"/>
            <p:cNvSpPr>
              <a:spLocks noChangeArrowheads="1"/>
            </p:cNvSpPr>
            <p:nvPr/>
          </p:nvSpPr>
          <p:spPr bwMode="auto">
            <a:xfrm>
              <a:off x="979" y="2930"/>
              <a:ext cx="82" cy="76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175" name="Oval 393"/>
            <p:cNvSpPr>
              <a:spLocks noChangeArrowheads="1"/>
            </p:cNvSpPr>
            <p:nvPr/>
          </p:nvSpPr>
          <p:spPr bwMode="auto">
            <a:xfrm>
              <a:off x="1142" y="2930"/>
              <a:ext cx="82" cy="76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176" name="Oval 394"/>
            <p:cNvSpPr>
              <a:spLocks noChangeArrowheads="1"/>
            </p:cNvSpPr>
            <p:nvPr/>
          </p:nvSpPr>
          <p:spPr bwMode="auto">
            <a:xfrm>
              <a:off x="1305" y="2930"/>
              <a:ext cx="82" cy="76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177" name="Oval 395"/>
            <p:cNvSpPr>
              <a:spLocks noChangeArrowheads="1"/>
            </p:cNvSpPr>
            <p:nvPr/>
          </p:nvSpPr>
          <p:spPr bwMode="auto">
            <a:xfrm>
              <a:off x="1469" y="2930"/>
              <a:ext cx="82" cy="76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178" name="Oval 396"/>
            <p:cNvSpPr>
              <a:spLocks noChangeArrowheads="1"/>
            </p:cNvSpPr>
            <p:nvPr/>
          </p:nvSpPr>
          <p:spPr bwMode="auto">
            <a:xfrm>
              <a:off x="1632" y="2930"/>
              <a:ext cx="82" cy="76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179" name="Oval 397"/>
            <p:cNvSpPr>
              <a:spLocks noChangeArrowheads="1"/>
            </p:cNvSpPr>
            <p:nvPr/>
          </p:nvSpPr>
          <p:spPr bwMode="auto">
            <a:xfrm>
              <a:off x="1795" y="2930"/>
              <a:ext cx="83" cy="76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180" name="Oval 398"/>
            <p:cNvSpPr>
              <a:spLocks noChangeArrowheads="1"/>
            </p:cNvSpPr>
            <p:nvPr/>
          </p:nvSpPr>
          <p:spPr bwMode="auto">
            <a:xfrm>
              <a:off x="1958" y="2930"/>
              <a:ext cx="82" cy="76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181" name="Oval 399"/>
            <p:cNvSpPr>
              <a:spLocks noChangeArrowheads="1"/>
            </p:cNvSpPr>
            <p:nvPr/>
          </p:nvSpPr>
          <p:spPr bwMode="auto">
            <a:xfrm>
              <a:off x="2123" y="2930"/>
              <a:ext cx="81" cy="76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182" name="Oval 400"/>
            <p:cNvSpPr>
              <a:spLocks noChangeArrowheads="1"/>
            </p:cNvSpPr>
            <p:nvPr/>
          </p:nvSpPr>
          <p:spPr bwMode="auto">
            <a:xfrm>
              <a:off x="2286" y="2930"/>
              <a:ext cx="81" cy="76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183" name="Oval 401"/>
            <p:cNvSpPr>
              <a:spLocks noChangeArrowheads="1"/>
            </p:cNvSpPr>
            <p:nvPr/>
          </p:nvSpPr>
          <p:spPr bwMode="auto">
            <a:xfrm>
              <a:off x="2449" y="2930"/>
              <a:ext cx="81" cy="76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184" name="Oval 402"/>
            <p:cNvSpPr>
              <a:spLocks noChangeArrowheads="1"/>
            </p:cNvSpPr>
            <p:nvPr/>
          </p:nvSpPr>
          <p:spPr bwMode="auto">
            <a:xfrm>
              <a:off x="2613" y="2930"/>
              <a:ext cx="80" cy="76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185" name="Oval 403"/>
            <p:cNvSpPr>
              <a:spLocks noChangeArrowheads="1"/>
            </p:cNvSpPr>
            <p:nvPr/>
          </p:nvSpPr>
          <p:spPr bwMode="auto">
            <a:xfrm>
              <a:off x="2775" y="2930"/>
              <a:ext cx="82" cy="76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186" name="Oval 404"/>
            <p:cNvSpPr>
              <a:spLocks noChangeArrowheads="1"/>
            </p:cNvSpPr>
            <p:nvPr/>
          </p:nvSpPr>
          <p:spPr bwMode="auto">
            <a:xfrm>
              <a:off x="2939" y="2930"/>
              <a:ext cx="80" cy="76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187" name="Oval 405"/>
            <p:cNvSpPr>
              <a:spLocks noChangeArrowheads="1"/>
            </p:cNvSpPr>
            <p:nvPr/>
          </p:nvSpPr>
          <p:spPr bwMode="auto">
            <a:xfrm>
              <a:off x="3102" y="2930"/>
              <a:ext cx="81" cy="76"/>
            </a:xfrm>
            <a:prstGeom prst="ellipse">
              <a:avLst/>
            </a:prstGeom>
            <a:solidFill>
              <a:schemeClr val="folHlink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188" name="Oval 408"/>
            <p:cNvSpPr>
              <a:spLocks noChangeArrowheads="1"/>
            </p:cNvSpPr>
            <p:nvPr/>
          </p:nvSpPr>
          <p:spPr bwMode="auto">
            <a:xfrm>
              <a:off x="326" y="3107"/>
              <a:ext cx="81" cy="77"/>
            </a:xfrm>
            <a:prstGeom prst="ellipse">
              <a:avLst/>
            </a:prstGeom>
            <a:solidFill>
              <a:schemeClr val="folHlink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189" name="Oval 409"/>
            <p:cNvSpPr>
              <a:spLocks noChangeArrowheads="1"/>
            </p:cNvSpPr>
            <p:nvPr/>
          </p:nvSpPr>
          <p:spPr bwMode="auto">
            <a:xfrm>
              <a:off x="490" y="3107"/>
              <a:ext cx="81" cy="77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190" name="Oval 410"/>
            <p:cNvSpPr>
              <a:spLocks noChangeArrowheads="1"/>
            </p:cNvSpPr>
            <p:nvPr/>
          </p:nvSpPr>
          <p:spPr bwMode="auto">
            <a:xfrm>
              <a:off x="652" y="3107"/>
              <a:ext cx="83" cy="77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191" name="Oval 411"/>
            <p:cNvSpPr>
              <a:spLocks noChangeArrowheads="1"/>
            </p:cNvSpPr>
            <p:nvPr/>
          </p:nvSpPr>
          <p:spPr bwMode="auto">
            <a:xfrm>
              <a:off x="816" y="3107"/>
              <a:ext cx="81" cy="77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192" name="Oval 412"/>
            <p:cNvSpPr>
              <a:spLocks noChangeArrowheads="1"/>
            </p:cNvSpPr>
            <p:nvPr/>
          </p:nvSpPr>
          <p:spPr bwMode="auto">
            <a:xfrm>
              <a:off x="979" y="3107"/>
              <a:ext cx="82" cy="77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193" name="Oval 413"/>
            <p:cNvSpPr>
              <a:spLocks noChangeArrowheads="1"/>
            </p:cNvSpPr>
            <p:nvPr/>
          </p:nvSpPr>
          <p:spPr bwMode="auto">
            <a:xfrm>
              <a:off x="1142" y="3107"/>
              <a:ext cx="82" cy="77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194" name="Oval 414"/>
            <p:cNvSpPr>
              <a:spLocks noChangeArrowheads="1"/>
            </p:cNvSpPr>
            <p:nvPr/>
          </p:nvSpPr>
          <p:spPr bwMode="auto">
            <a:xfrm>
              <a:off x="1305" y="3107"/>
              <a:ext cx="82" cy="77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195" name="Oval 415"/>
            <p:cNvSpPr>
              <a:spLocks noChangeArrowheads="1"/>
            </p:cNvSpPr>
            <p:nvPr/>
          </p:nvSpPr>
          <p:spPr bwMode="auto">
            <a:xfrm>
              <a:off x="1469" y="3107"/>
              <a:ext cx="82" cy="77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196" name="Oval 416"/>
            <p:cNvSpPr>
              <a:spLocks noChangeArrowheads="1"/>
            </p:cNvSpPr>
            <p:nvPr/>
          </p:nvSpPr>
          <p:spPr bwMode="auto">
            <a:xfrm>
              <a:off x="1632" y="3107"/>
              <a:ext cx="82" cy="77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197" name="Oval 417"/>
            <p:cNvSpPr>
              <a:spLocks noChangeArrowheads="1"/>
            </p:cNvSpPr>
            <p:nvPr/>
          </p:nvSpPr>
          <p:spPr bwMode="auto">
            <a:xfrm>
              <a:off x="1795" y="3107"/>
              <a:ext cx="83" cy="77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198" name="Oval 418"/>
            <p:cNvSpPr>
              <a:spLocks noChangeArrowheads="1"/>
            </p:cNvSpPr>
            <p:nvPr/>
          </p:nvSpPr>
          <p:spPr bwMode="auto">
            <a:xfrm>
              <a:off x="1958" y="3107"/>
              <a:ext cx="82" cy="77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199" name="Oval 419"/>
            <p:cNvSpPr>
              <a:spLocks noChangeArrowheads="1"/>
            </p:cNvSpPr>
            <p:nvPr/>
          </p:nvSpPr>
          <p:spPr bwMode="auto">
            <a:xfrm>
              <a:off x="2123" y="3107"/>
              <a:ext cx="81" cy="77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200" name="Oval 420"/>
            <p:cNvSpPr>
              <a:spLocks noChangeArrowheads="1"/>
            </p:cNvSpPr>
            <p:nvPr/>
          </p:nvSpPr>
          <p:spPr bwMode="auto">
            <a:xfrm>
              <a:off x="2286" y="3107"/>
              <a:ext cx="81" cy="77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201" name="Oval 421"/>
            <p:cNvSpPr>
              <a:spLocks noChangeArrowheads="1"/>
            </p:cNvSpPr>
            <p:nvPr/>
          </p:nvSpPr>
          <p:spPr bwMode="auto">
            <a:xfrm>
              <a:off x="2449" y="3107"/>
              <a:ext cx="81" cy="77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202" name="Oval 422"/>
            <p:cNvSpPr>
              <a:spLocks noChangeArrowheads="1"/>
            </p:cNvSpPr>
            <p:nvPr/>
          </p:nvSpPr>
          <p:spPr bwMode="auto">
            <a:xfrm>
              <a:off x="2613" y="3107"/>
              <a:ext cx="80" cy="77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203" name="Oval 423"/>
            <p:cNvSpPr>
              <a:spLocks noChangeArrowheads="1"/>
            </p:cNvSpPr>
            <p:nvPr/>
          </p:nvSpPr>
          <p:spPr bwMode="auto">
            <a:xfrm>
              <a:off x="2775" y="3107"/>
              <a:ext cx="82" cy="77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204" name="Oval 424"/>
            <p:cNvSpPr>
              <a:spLocks noChangeArrowheads="1"/>
            </p:cNvSpPr>
            <p:nvPr/>
          </p:nvSpPr>
          <p:spPr bwMode="auto">
            <a:xfrm>
              <a:off x="2939" y="3107"/>
              <a:ext cx="80" cy="77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205" name="Oval 425"/>
            <p:cNvSpPr>
              <a:spLocks noChangeArrowheads="1"/>
            </p:cNvSpPr>
            <p:nvPr/>
          </p:nvSpPr>
          <p:spPr bwMode="auto">
            <a:xfrm>
              <a:off x="3102" y="3107"/>
              <a:ext cx="81" cy="77"/>
            </a:xfrm>
            <a:prstGeom prst="ellipse">
              <a:avLst/>
            </a:prstGeom>
            <a:solidFill>
              <a:schemeClr val="folHlink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206" name="Oval 427"/>
            <p:cNvSpPr>
              <a:spLocks noChangeArrowheads="1"/>
            </p:cNvSpPr>
            <p:nvPr/>
          </p:nvSpPr>
          <p:spPr bwMode="auto">
            <a:xfrm>
              <a:off x="326" y="3260"/>
              <a:ext cx="81" cy="76"/>
            </a:xfrm>
            <a:prstGeom prst="ellipse">
              <a:avLst/>
            </a:prstGeom>
            <a:solidFill>
              <a:schemeClr val="folHlink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207" name="Oval 428"/>
            <p:cNvSpPr>
              <a:spLocks noChangeArrowheads="1"/>
            </p:cNvSpPr>
            <p:nvPr/>
          </p:nvSpPr>
          <p:spPr bwMode="auto">
            <a:xfrm>
              <a:off x="490" y="3260"/>
              <a:ext cx="81" cy="76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208" name="Oval 429"/>
            <p:cNvSpPr>
              <a:spLocks noChangeArrowheads="1"/>
            </p:cNvSpPr>
            <p:nvPr/>
          </p:nvSpPr>
          <p:spPr bwMode="auto">
            <a:xfrm>
              <a:off x="652" y="3260"/>
              <a:ext cx="83" cy="76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209" name="Oval 430"/>
            <p:cNvSpPr>
              <a:spLocks noChangeArrowheads="1"/>
            </p:cNvSpPr>
            <p:nvPr/>
          </p:nvSpPr>
          <p:spPr bwMode="auto">
            <a:xfrm>
              <a:off x="816" y="3260"/>
              <a:ext cx="81" cy="76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210" name="Oval 431"/>
            <p:cNvSpPr>
              <a:spLocks noChangeArrowheads="1"/>
            </p:cNvSpPr>
            <p:nvPr/>
          </p:nvSpPr>
          <p:spPr bwMode="auto">
            <a:xfrm>
              <a:off x="979" y="3260"/>
              <a:ext cx="82" cy="76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211" name="Oval 432"/>
            <p:cNvSpPr>
              <a:spLocks noChangeArrowheads="1"/>
            </p:cNvSpPr>
            <p:nvPr/>
          </p:nvSpPr>
          <p:spPr bwMode="auto">
            <a:xfrm>
              <a:off x="1142" y="3260"/>
              <a:ext cx="82" cy="76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212" name="Oval 433"/>
            <p:cNvSpPr>
              <a:spLocks noChangeArrowheads="1"/>
            </p:cNvSpPr>
            <p:nvPr/>
          </p:nvSpPr>
          <p:spPr bwMode="auto">
            <a:xfrm>
              <a:off x="1305" y="3260"/>
              <a:ext cx="82" cy="76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213" name="Oval 434"/>
            <p:cNvSpPr>
              <a:spLocks noChangeArrowheads="1"/>
            </p:cNvSpPr>
            <p:nvPr/>
          </p:nvSpPr>
          <p:spPr bwMode="auto">
            <a:xfrm>
              <a:off x="1469" y="3260"/>
              <a:ext cx="82" cy="76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214" name="Oval 435"/>
            <p:cNvSpPr>
              <a:spLocks noChangeArrowheads="1"/>
            </p:cNvSpPr>
            <p:nvPr/>
          </p:nvSpPr>
          <p:spPr bwMode="auto">
            <a:xfrm>
              <a:off x="1632" y="3260"/>
              <a:ext cx="82" cy="76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215" name="Oval 436"/>
            <p:cNvSpPr>
              <a:spLocks noChangeArrowheads="1"/>
            </p:cNvSpPr>
            <p:nvPr/>
          </p:nvSpPr>
          <p:spPr bwMode="auto">
            <a:xfrm>
              <a:off x="1795" y="3260"/>
              <a:ext cx="83" cy="76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216" name="Oval 437"/>
            <p:cNvSpPr>
              <a:spLocks noChangeArrowheads="1"/>
            </p:cNvSpPr>
            <p:nvPr/>
          </p:nvSpPr>
          <p:spPr bwMode="auto">
            <a:xfrm>
              <a:off x="1958" y="3260"/>
              <a:ext cx="82" cy="76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217" name="Oval 438"/>
            <p:cNvSpPr>
              <a:spLocks noChangeArrowheads="1"/>
            </p:cNvSpPr>
            <p:nvPr/>
          </p:nvSpPr>
          <p:spPr bwMode="auto">
            <a:xfrm>
              <a:off x="2123" y="3260"/>
              <a:ext cx="81" cy="76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218" name="Oval 439"/>
            <p:cNvSpPr>
              <a:spLocks noChangeArrowheads="1"/>
            </p:cNvSpPr>
            <p:nvPr/>
          </p:nvSpPr>
          <p:spPr bwMode="auto">
            <a:xfrm>
              <a:off x="2286" y="3260"/>
              <a:ext cx="81" cy="76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219" name="Oval 440"/>
            <p:cNvSpPr>
              <a:spLocks noChangeArrowheads="1"/>
            </p:cNvSpPr>
            <p:nvPr/>
          </p:nvSpPr>
          <p:spPr bwMode="auto">
            <a:xfrm>
              <a:off x="2449" y="3260"/>
              <a:ext cx="81" cy="76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220" name="Oval 441"/>
            <p:cNvSpPr>
              <a:spLocks noChangeArrowheads="1"/>
            </p:cNvSpPr>
            <p:nvPr/>
          </p:nvSpPr>
          <p:spPr bwMode="auto">
            <a:xfrm>
              <a:off x="2613" y="3260"/>
              <a:ext cx="80" cy="76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221" name="Oval 442"/>
            <p:cNvSpPr>
              <a:spLocks noChangeArrowheads="1"/>
            </p:cNvSpPr>
            <p:nvPr/>
          </p:nvSpPr>
          <p:spPr bwMode="auto">
            <a:xfrm>
              <a:off x="2775" y="3260"/>
              <a:ext cx="82" cy="76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222" name="Oval 443"/>
            <p:cNvSpPr>
              <a:spLocks noChangeArrowheads="1"/>
            </p:cNvSpPr>
            <p:nvPr/>
          </p:nvSpPr>
          <p:spPr bwMode="auto">
            <a:xfrm>
              <a:off x="2939" y="3260"/>
              <a:ext cx="80" cy="76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223" name="Oval 444"/>
            <p:cNvSpPr>
              <a:spLocks noChangeArrowheads="1"/>
            </p:cNvSpPr>
            <p:nvPr/>
          </p:nvSpPr>
          <p:spPr bwMode="auto">
            <a:xfrm>
              <a:off x="3102" y="3260"/>
              <a:ext cx="81" cy="76"/>
            </a:xfrm>
            <a:prstGeom prst="ellipse">
              <a:avLst/>
            </a:prstGeom>
            <a:solidFill>
              <a:schemeClr val="folHlink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224" name="Oval 447"/>
            <p:cNvSpPr>
              <a:spLocks noChangeArrowheads="1"/>
            </p:cNvSpPr>
            <p:nvPr/>
          </p:nvSpPr>
          <p:spPr bwMode="auto">
            <a:xfrm>
              <a:off x="326" y="3438"/>
              <a:ext cx="81" cy="76"/>
            </a:xfrm>
            <a:prstGeom prst="ellipse">
              <a:avLst/>
            </a:prstGeom>
            <a:solidFill>
              <a:schemeClr val="folHlink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225" name="Oval 448"/>
            <p:cNvSpPr>
              <a:spLocks noChangeArrowheads="1"/>
            </p:cNvSpPr>
            <p:nvPr/>
          </p:nvSpPr>
          <p:spPr bwMode="auto">
            <a:xfrm>
              <a:off x="490" y="3438"/>
              <a:ext cx="81" cy="76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226" name="Oval 449"/>
            <p:cNvSpPr>
              <a:spLocks noChangeArrowheads="1"/>
            </p:cNvSpPr>
            <p:nvPr/>
          </p:nvSpPr>
          <p:spPr bwMode="auto">
            <a:xfrm>
              <a:off x="635" y="3443"/>
              <a:ext cx="82" cy="76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227" name="Oval 450"/>
            <p:cNvSpPr>
              <a:spLocks noChangeArrowheads="1"/>
            </p:cNvSpPr>
            <p:nvPr/>
          </p:nvSpPr>
          <p:spPr bwMode="auto">
            <a:xfrm>
              <a:off x="816" y="3438"/>
              <a:ext cx="81" cy="76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228" name="Oval 451"/>
            <p:cNvSpPr>
              <a:spLocks noChangeArrowheads="1"/>
            </p:cNvSpPr>
            <p:nvPr/>
          </p:nvSpPr>
          <p:spPr bwMode="auto">
            <a:xfrm>
              <a:off x="979" y="3438"/>
              <a:ext cx="82" cy="76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229" name="Oval 452"/>
            <p:cNvSpPr>
              <a:spLocks noChangeArrowheads="1"/>
            </p:cNvSpPr>
            <p:nvPr/>
          </p:nvSpPr>
          <p:spPr bwMode="auto">
            <a:xfrm>
              <a:off x="1142" y="3438"/>
              <a:ext cx="82" cy="76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230" name="Oval 453"/>
            <p:cNvSpPr>
              <a:spLocks noChangeArrowheads="1"/>
            </p:cNvSpPr>
            <p:nvPr/>
          </p:nvSpPr>
          <p:spPr bwMode="auto">
            <a:xfrm>
              <a:off x="1305" y="3438"/>
              <a:ext cx="82" cy="76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231" name="Oval 454"/>
            <p:cNvSpPr>
              <a:spLocks noChangeArrowheads="1"/>
            </p:cNvSpPr>
            <p:nvPr/>
          </p:nvSpPr>
          <p:spPr bwMode="auto">
            <a:xfrm>
              <a:off x="1469" y="3438"/>
              <a:ext cx="82" cy="76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232" name="Oval 455"/>
            <p:cNvSpPr>
              <a:spLocks noChangeArrowheads="1"/>
            </p:cNvSpPr>
            <p:nvPr/>
          </p:nvSpPr>
          <p:spPr bwMode="auto">
            <a:xfrm>
              <a:off x="1632" y="3438"/>
              <a:ext cx="82" cy="76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233" name="Oval 456"/>
            <p:cNvSpPr>
              <a:spLocks noChangeArrowheads="1"/>
            </p:cNvSpPr>
            <p:nvPr/>
          </p:nvSpPr>
          <p:spPr bwMode="auto">
            <a:xfrm>
              <a:off x="1795" y="3438"/>
              <a:ext cx="83" cy="76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234" name="Oval 457"/>
            <p:cNvSpPr>
              <a:spLocks noChangeArrowheads="1"/>
            </p:cNvSpPr>
            <p:nvPr/>
          </p:nvSpPr>
          <p:spPr bwMode="auto">
            <a:xfrm>
              <a:off x="1958" y="3438"/>
              <a:ext cx="82" cy="76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235" name="Oval 458"/>
            <p:cNvSpPr>
              <a:spLocks noChangeArrowheads="1"/>
            </p:cNvSpPr>
            <p:nvPr/>
          </p:nvSpPr>
          <p:spPr bwMode="auto">
            <a:xfrm>
              <a:off x="2123" y="3438"/>
              <a:ext cx="81" cy="76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236" name="Oval 459"/>
            <p:cNvSpPr>
              <a:spLocks noChangeArrowheads="1"/>
            </p:cNvSpPr>
            <p:nvPr/>
          </p:nvSpPr>
          <p:spPr bwMode="auto">
            <a:xfrm>
              <a:off x="2286" y="3438"/>
              <a:ext cx="81" cy="76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237" name="Oval 460"/>
            <p:cNvSpPr>
              <a:spLocks noChangeArrowheads="1"/>
            </p:cNvSpPr>
            <p:nvPr/>
          </p:nvSpPr>
          <p:spPr bwMode="auto">
            <a:xfrm>
              <a:off x="2449" y="3438"/>
              <a:ext cx="81" cy="76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238" name="Oval 461"/>
            <p:cNvSpPr>
              <a:spLocks noChangeArrowheads="1"/>
            </p:cNvSpPr>
            <p:nvPr/>
          </p:nvSpPr>
          <p:spPr bwMode="auto">
            <a:xfrm>
              <a:off x="2613" y="3438"/>
              <a:ext cx="80" cy="76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239" name="Oval 462"/>
            <p:cNvSpPr>
              <a:spLocks noChangeArrowheads="1"/>
            </p:cNvSpPr>
            <p:nvPr/>
          </p:nvSpPr>
          <p:spPr bwMode="auto">
            <a:xfrm>
              <a:off x="2775" y="3438"/>
              <a:ext cx="82" cy="76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240" name="Oval 463"/>
            <p:cNvSpPr>
              <a:spLocks noChangeArrowheads="1"/>
            </p:cNvSpPr>
            <p:nvPr/>
          </p:nvSpPr>
          <p:spPr bwMode="auto">
            <a:xfrm>
              <a:off x="2939" y="3438"/>
              <a:ext cx="80" cy="76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241" name="Oval 464"/>
            <p:cNvSpPr>
              <a:spLocks noChangeArrowheads="1"/>
            </p:cNvSpPr>
            <p:nvPr/>
          </p:nvSpPr>
          <p:spPr bwMode="auto">
            <a:xfrm>
              <a:off x="3102" y="3438"/>
              <a:ext cx="81" cy="76"/>
            </a:xfrm>
            <a:prstGeom prst="ellipse">
              <a:avLst/>
            </a:prstGeom>
            <a:solidFill>
              <a:schemeClr val="folHlink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grpSp>
          <p:nvGrpSpPr>
            <p:cNvPr id="3" name="Group 687"/>
            <p:cNvGrpSpPr>
              <a:grpSpLocks/>
            </p:cNvGrpSpPr>
            <p:nvPr/>
          </p:nvGrpSpPr>
          <p:grpSpPr bwMode="auto">
            <a:xfrm>
              <a:off x="322" y="3960"/>
              <a:ext cx="2857" cy="77"/>
              <a:chOff x="1653" y="4080"/>
              <a:chExt cx="3072" cy="87"/>
            </a:xfrm>
          </p:grpSpPr>
          <p:sp>
            <p:nvSpPr>
              <p:cNvPr id="2428" name="Oval 466"/>
              <p:cNvSpPr>
                <a:spLocks noChangeArrowheads="1"/>
              </p:cNvSpPr>
              <p:nvPr/>
            </p:nvSpPr>
            <p:spPr bwMode="auto">
              <a:xfrm>
                <a:off x="1653" y="4080"/>
                <a:ext cx="88" cy="87"/>
              </a:xfrm>
              <a:prstGeom prst="ellipse">
                <a:avLst/>
              </a:prstGeom>
              <a:solidFill>
                <a:schemeClr val="folHlink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429" name="Oval 467"/>
              <p:cNvSpPr>
                <a:spLocks noChangeArrowheads="1"/>
              </p:cNvSpPr>
              <p:nvPr/>
            </p:nvSpPr>
            <p:spPr bwMode="auto">
              <a:xfrm>
                <a:off x="1829" y="4080"/>
                <a:ext cx="87" cy="87"/>
              </a:xfrm>
              <a:prstGeom prst="ellipse">
                <a:avLst/>
              </a:prstGeom>
              <a:solidFill>
                <a:schemeClr val="folHlink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430" name="Oval 468"/>
              <p:cNvSpPr>
                <a:spLocks noChangeArrowheads="1"/>
              </p:cNvSpPr>
              <p:nvPr/>
            </p:nvSpPr>
            <p:spPr bwMode="auto">
              <a:xfrm>
                <a:off x="2004" y="4080"/>
                <a:ext cx="88" cy="87"/>
              </a:xfrm>
              <a:prstGeom prst="ellipse">
                <a:avLst/>
              </a:prstGeom>
              <a:solidFill>
                <a:schemeClr val="folHlink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431" name="Oval 469"/>
              <p:cNvSpPr>
                <a:spLocks noChangeArrowheads="1"/>
              </p:cNvSpPr>
              <p:nvPr/>
            </p:nvSpPr>
            <p:spPr bwMode="auto">
              <a:xfrm>
                <a:off x="2180" y="4080"/>
                <a:ext cx="87" cy="87"/>
              </a:xfrm>
              <a:prstGeom prst="ellipse">
                <a:avLst/>
              </a:prstGeom>
              <a:solidFill>
                <a:schemeClr val="folHlink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432" name="Oval 470"/>
              <p:cNvSpPr>
                <a:spLocks noChangeArrowheads="1"/>
              </p:cNvSpPr>
              <p:nvPr/>
            </p:nvSpPr>
            <p:spPr bwMode="auto">
              <a:xfrm>
                <a:off x="2355" y="4080"/>
                <a:ext cx="88" cy="87"/>
              </a:xfrm>
              <a:prstGeom prst="ellipse">
                <a:avLst/>
              </a:prstGeom>
              <a:solidFill>
                <a:schemeClr val="folHlink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433" name="Oval 471"/>
              <p:cNvSpPr>
                <a:spLocks noChangeArrowheads="1"/>
              </p:cNvSpPr>
              <p:nvPr/>
            </p:nvSpPr>
            <p:spPr bwMode="auto">
              <a:xfrm>
                <a:off x="2531" y="4080"/>
                <a:ext cx="87" cy="87"/>
              </a:xfrm>
              <a:prstGeom prst="ellipse">
                <a:avLst/>
              </a:prstGeom>
              <a:solidFill>
                <a:schemeClr val="folHlink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434" name="Oval 472"/>
              <p:cNvSpPr>
                <a:spLocks noChangeArrowheads="1"/>
              </p:cNvSpPr>
              <p:nvPr/>
            </p:nvSpPr>
            <p:spPr bwMode="auto">
              <a:xfrm>
                <a:off x="2706" y="4080"/>
                <a:ext cx="88" cy="87"/>
              </a:xfrm>
              <a:prstGeom prst="ellipse">
                <a:avLst/>
              </a:prstGeom>
              <a:solidFill>
                <a:schemeClr val="folHlink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435" name="Oval 473"/>
              <p:cNvSpPr>
                <a:spLocks noChangeArrowheads="1"/>
              </p:cNvSpPr>
              <p:nvPr/>
            </p:nvSpPr>
            <p:spPr bwMode="auto">
              <a:xfrm>
                <a:off x="2882" y="4080"/>
                <a:ext cx="88" cy="87"/>
              </a:xfrm>
              <a:prstGeom prst="ellipse">
                <a:avLst/>
              </a:prstGeom>
              <a:solidFill>
                <a:schemeClr val="folHlink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436" name="Oval 474"/>
              <p:cNvSpPr>
                <a:spLocks noChangeArrowheads="1"/>
              </p:cNvSpPr>
              <p:nvPr/>
            </p:nvSpPr>
            <p:spPr bwMode="auto">
              <a:xfrm>
                <a:off x="3057" y="4080"/>
                <a:ext cx="88" cy="87"/>
              </a:xfrm>
              <a:prstGeom prst="ellipse">
                <a:avLst/>
              </a:prstGeom>
              <a:solidFill>
                <a:schemeClr val="folHlink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437" name="Oval 475"/>
              <p:cNvSpPr>
                <a:spLocks noChangeArrowheads="1"/>
              </p:cNvSpPr>
              <p:nvPr/>
            </p:nvSpPr>
            <p:spPr bwMode="auto">
              <a:xfrm>
                <a:off x="3233" y="4080"/>
                <a:ext cx="88" cy="87"/>
              </a:xfrm>
              <a:prstGeom prst="ellipse">
                <a:avLst/>
              </a:prstGeom>
              <a:solidFill>
                <a:schemeClr val="folHlink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438" name="Oval 476"/>
              <p:cNvSpPr>
                <a:spLocks noChangeArrowheads="1"/>
              </p:cNvSpPr>
              <p:nvPr/>
            </p:nvSpPr>
            <p:spPr bwMode="auto">
              <a:xfrm>
                <a:off x="3408" y="4080"/>
                <a:ext cx="88" cy="87"/>
              </a:xfrm>
              <a:prstGeom prst="ellipse">
                <a:avLst/>
              </a:prstGeom>
              <a:solidFill>
                <a:schemeClr val="folHlink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439" name="Oval 477"/>
              <p:cNvSpPr>
                <a:spLocks noChangeArrowheads="1"/>
              </p:cNvSpPr>
              <p:nvPr/>
            </p:nvSpPr>
            <p:spPr bwMode="auto">
              <a:xfrm>
                <a:off x="3584" y="4080"/>
                <a:ext cx="88" cy="87"/>
              </a:xfrm>
              <a:prstGeom prst="ellipse">
                <a:avLst/>
              </a:prstGeom>
              <a:solidFill>
                <a:schemeClr val="folHlink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440" name="Oval 478"/>
              <p:cNvSpPr>
                <a:spLocks noChangeArrowheads="1"/>
              </p:cNvSpPr>
              <p:nvPr/>
            </p:nvSpPr>
            <p:spPr bwMode="auto">
              <a:xfrm>
                <a:off x="3760" y="4080"/>
                <a:ext cx="87" cy="87"/>
              </a:xfrm>
              <a:prstGeom prst="ellipse">
                <a:avLst/>
              </a:prstGeom>
              <a:solidFill>
                <a:schemeClr val="folHlink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441" name="Oval 479"/>
              <p:cNvSpPr>
                <a:spLocks noChangeArrowheads="1"/>
              </p:cNvSpPr>
              <p:nvPr/>
            </p:nvSpPr>
            <p:spPr bwMode="auto">
              <a:xfrm>
                <a:off x="3935" y="4080"/>
                <a:ext cx="88" cy="87"/>
              </a:xfrm>
              <a:prstGeom prst="ellipse">
                <a:avLst/>
              </a:prstGeom>
              <a:solidFill>
                <a:schemeClr val="folHlink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442" name="Oval 480"/>
              <p:cNvSpPr>
                <a:spLocks noChangeArrowheads="1"/>
              </p:cNvSpPr>
              <p:nvPr/>
            </p:nvSpPr>
            <p:spPr bwMode="auto">
              <a:xfrm>
                <a:off x="4111" y="4080"/>
                <a:ext cx="87" cy="87"/>
              </a:xfrm>
              <a:prstGeom prst="ellipse">
                <a:avLst/>
              </a:prstGeom>
              <a:solidFill>
                <a:schemeClr val="folHlink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443" name="Oval 481"/>
              <p:cNvSpPr>
                <a:spLocks noChangeArrowheads="1"/>
              </p:cNvSpPr>
              <p:nvPr/>
            </p:nvSpPr>
            <p:spPr bwMode="auto">
              <a:xfrm>
                <a:off x="4286" y="4080"/>
                <a:ext cx="88" cy="87"/>
              </a:xfrm>
              <a:prstGeom prst="ellipse">
                <a:avLst/>
              </a:prstGeom>
              <a:solidFill>
                <a:schemeClr val="folHlink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444" name="Oval 482"/>
              <p:cNvSpPr>
                <a:spLocks noChangeArrowheads="1"/>
              </p:cNvSpPr>
              <p:nvPr/>
            </p:nvSpPr>
            <p:spPr bwMode="auto">
              <a:xfrm>
                <a:off x="4462" y="4080"/>
                <a:ext cx="87" cy="87"/>
              </a:xfrm>
              <a:prstGeom prst="ellipse">
                <a:avLst/>
              </a:prstGeom>
              <a:solidFill>
                <a:schemeClr val="folHlink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445" name="Oval 483"/>
              <p:cNvSpPr>
                <a:spLocks noChangeArrowheads="1"/>
              </p:cNvSpPr>
              <p:nvPr/>
            </p:nvSpPr>
            <p:spPr bwMode="auto">
              <a:xfrm>
                <a:off x="4637" y="4080"/>
                <a:ext cx="88" cy="87"/>
              </a:xfrm>
              <a:prstGeom prst="ellipse">
                <a:avLst/>
              </a:prstGeom>
              <a:solidFill>
                <a:schemeClr val="folHlink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spAutoFit/>
              </a:bodyPr>
              <a:lstStyle/>
              <a:p>
                <a:endParaRPr lang="en-US"/>
              </a:p>
            </p:txBody>
          </p:sp>
        </p:grpSp>
        <p:sp>
          <p:nvSpPr>
            <p:cNvPr id="2243" name="Oval 488"/>
            <p:cNvSpPr>
              <a:spLocks noChangeArrowheads="1"/>
            </p:cNvSpPr>
            <p:nvPr/>
          </p:nvSpPr>
          <p:spPr bwMode="auto">
            <a:xfrm>
              <a:off x="326" y="1155"/>
              <a:ext cx="81" cy="76"/>
            </a:xfrm>
            <a:prstGeom prst="ellipse">
              <a:avLst/>
            </a:prstGeom>
            <a:solidFill>
              <a:schemeClr val="folHlink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244" name="Oval 489"/>
            <p:cNvSpPr>
              <a:spLocks noChangeArrowheads="1"/>
            </p:cNvSpPr>
            <p:nvPr/>
          </p:nvSpPr>
          <p:spPr bwMode="auto">
            <a:xfrm>
              <a:off x="490" y="1155"/>
              <a:ext cx="81" cy="76"/>
            </a:xfrm>
            <a:prstGeom prst="ellipse">
              <a:avLst/>
            </a:prstGeom>
            <a:solidFill>
              <a:schemeClr val="folHlink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245" name="Oval 490"/>
            <p:cNvSpPr>
              <a:spLocks noChangeArrowheads="1"/>
            </p:cNvSpPr>
            <p:nvPr/>
          </p:nvSpPr>
          <p:spPr bwMode="auto">
            <a:xfrm>
              <a:off x="652" y="1155"/>
              <a:ext cx="83" cy="76"/>
            </a:xfrm>
            <a:prstGeom prst="ellipse">
              <a:avLst/>
            </a:prstGeom>
            <a:solidFill>
              <a:schemeClr val="folHlink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246" name="Oval 491"/>
            <p:cNvSpPr>
              <a:spLocks noChangeArrowheads="1"/>
            </p:cNvSpPr>
            <p:nvPr/>
          </p:nvSpPr>
          <p:spPr bwMode="auto">
            <a:xfrm>
              <a:off x="816" y="1155"/>
              <a:ext cx="81" cy="76"/>
            </a:xfrm>
            <a:prstGeom prst="ellipse">
              <a:avLst/>
            </a:prstGeom>
            <a:solidFill>
              <a:schemeClr val="folHlink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247" name="Oval 492"/>
            <p:cNvSpPr>
              <a:spLocks noChangeArrowheads="1"/>
            </p:cNvSpPr>
            <p:nvPr/>
          </p:nvSpPr>
          <p:spPr bwMode="auto">
            <a:xfrm>
              <a:off x="979" y="1155"/>
              <a:ext cx="82" cy="76"/>
            </a:xfrm>
            <a:prstGeom prst="ellipse">
              <a:avLst/>
            </a:prstGeom>
            <a:solidFill>
              <a:schemeClr val="folHlink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248" name="Oval 493"/>
            <p:cNvSpPr>
              <a:spLocks noChangeArrowheads="1"/>
            </p:cNvSpPr>
            <p:nvPr/>
          </p:nvSpPr>
          <p:spPr bwMode="auto">
            <a:xfrm>
              <a:off x="1142" y="1155"/>
              <a:ext cx="82" cy="76"/>
            </a:xfrm>
            <a:prstGeom prst="ellipse">
              <a:avLst/>
            </a:prstGeom>
            <a:solidFill>
              <a:schemeClr val="folHlink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249" name="Oval 494"/>
            <p:cNvSpPr>
              <a:spLocks noChangeArrowheads="1"/>
            </p:cNvSpPr>
            <p:nvPr/>
          </p:nvSpPr>
          <p:spPr bwMode="auto">
            <a:xfrm>
              <a:off x="1305" y="1155"/>
              <a:ext cx="82" cy="76"/>
            </a:xfrm>
            <a:prstGeom prst="ellipse">
              <a:avLst/>
            </a:prstGeom>
            <a:solidFill>
              <a:schemeClr val="folHlink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250" name="Oval 495"/>
            <p:cNvSpPr>
              <a:spLocks noChangeArrowheads="1"/>
            </p:cNvSpPr>
            <p:nvPr/>
          </p:nvSpPr>
          <p:spPr bwMode="auto">
            <a:xfrm>
              <a:off x="1469" y="1155"/>
              <a:ext cx="82" cy="76"/>
            </a:xfrm>
            <a:prstGeom prst="ellipse">
              <a:avLst/>
            </a:prstGeom>
            <a:solidFill>
              <a:schemeClr val="folHlink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251" name="Oval 496"/>
            <p:cNvSpPr>
              <a:spLocks noChangeArrowheads="1"/>
            </p:cNvSpPr>
            <p:nvPr/>
          </p:nvSpPr>
          <p:spPr bwMode="auto">
            <a:xfrm>
              <a:off x="1632" y="1155"/>
              <a:ext cx="82" cy="76"/>
            </a:xfrm>
            <a:prstGeom prst="ellipse">
              <a:avLst/>
            </a:prstGeom>
            <a:solidFill>
              <a:schemeClr val="folHlink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252" name="Oval 497"/>
            <p:cNvSpPr>
              <a:spLocks noChangeArrowheads="1"/>
            </p:cNvSpPr>
            <p:nvPr/>
          </p:nvSpPr>
          <p:spPr bwMode="auto">
            <a:xfrm>
              <a:off x="1795" y="1155"/>
              <a:ext cx="83" cy="76"/>
            </a:xfrm>
            <a:prstGeom prst="ellipse">
              <a:avLst/>
            </a:prstGeom>
            <a:solidFill>
              <a:schemeClr val="folHlink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253" name="Oval 498"/>
            <p:cNvSpPr>
              <a:spLocks noChangeArrowheads="1"/>
            </p:cNvSpPr>
            <p:nvPr/>
          </p:nvSpPr>
          <p:spPr bwMode="auto">
            <a:xfrm>
              <a:off x="1958" y="1155"/>
              <a:ext cx="82" cy="76"/>
            </a:xfrm>
            <a:prstGeom prst="ellipse">
              <a:avLst/>
            </a:prstGeom>
            <a:solidFill>
              <a:schemeClr val="folHlink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254" name="Oval 499"/>
            <p:cNvSpPr>
              <a:spLocks noChangeArrowheads="1"/>
            </p:cNvSpPr>
            <p:nvPr/>
          </p:nvSpPr>
          <p:spPr bwMode="auto">
            <a:xfrm>
              <a:off x="2123" y="1155"/>
              <a:ext cx="81" cy="76"/>
            </a:xfrm>
            <a:prstGeom prst="ellipse">
              <a:avLst/>
            </a:prstGeom>
            <a:solidFill>
              <a:schemeClr val="folHlink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255" name="Oval 500"/>
            <p:cNvSpPr>
              <a:spLocks noChangeArrowheads="1"/>
            </p:cNvSpPr>
            <p:nvPr/>
          </p:nvSpPr>
          <p:spPr bwMode="auto">
            <a:xfrm>
              <a:off x="2286" y="1155"/>
              <a:ext cx="81" cy="76"/>
            </a:xfrm>
            <a:prstGeom prst="ellipse">
              <a:avLst/>
            </a:prstGeom>
            <a:solidFill>
              <a:schemeClr val="folHlink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256" name="Oval 501"/>
            <p:cNvSpPr>
              <a:spLocks noChangeArrowheads="1"/>
            </p:cNvSpPr>
            <p:nvPr/>
          </p:nvSpPr>
          <p:spPr bwMode="auto">
            <a:xfrm>
              <a:off x="2449" y="1155"/>
              <a:ext cx="81" cy="76"/>
            </a:xfrm>
            <a:prstGeom prst="ellipse">
              <a:avLst/>
            </a:prstGeom>
            <a:solidFill>
              <a:schemeClr val="folHlink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257" name="Oval 502"/>
            <p:cNvSpPr>
              <a:spLocks noChangeArrowheads="1"/>
            </p:cNvSpPr>
            <p:nvPr/>
          </p:nvSpPr>
          <p:spPr bwMode="auto">
            <a:xfrm>
              <a:off x="2613" y="1155"/>
              <a:ext cx="80" cy="76"/>
            </a:xfrm>
            <a:prstGeom prst="ellipse">
              <a:avLst/>
            </a:prstGeom>
            <a:solidFill>
              <a:schemeClr val="folHlink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258" name="Oval 503"/>
            <p:cNvSpPr>
              <a:spLocks noChangeArrowheads="1"/>
            </p:cNvSpPr>
            <p:nvPr/>
          </p:nvSpPr>
          <p:spPr bwMode="auto">
            <a:xfrm>
              <a:off x="2775" y="1155"/>
              <a:ext cx="82" cy="76"/>
            </a:xfrm>
            <a:prstGeom prst="ellipse">
              <a:avLst/>
            </a:prstGeom>
            <a:solidFill>
              <a:schemeClr val="folHlink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259" name="Oval 504"/>
            <p:cNvSpPr>
              <a:spLocks noChangeArrowheads="1"/>
            </p:cNvSpPr>
            <p:nvPr/>
          </p:nvSpPr>
          <p:spPr bwMode="auto">
            <a:xfrm>
              <a:off x="2939" y="1155"/>
              <a:ext cx="80" cy="76"/>
            </a:xfrm>
            <a:prstGeom prst="ellipse">
              <a:avLst/>
            </a:prstGeom>
            <a:solidFill>
              <a:schemeClr val="folHlink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260" name="Oval 505"/>
            <p:cNvSpPr>
              <a:spLocks noChangeArrowheads="1"/>
            </p:cNvSpPr>
            <p:nvPr/>
          </p:nvSpPr>
          <p:spPr bwMode="auto">
            <a:xfrm>
              <a:off x="3102" y="1155"/>
              <a:ext cx="81" cy="76"/>
            </a:xfrm>
            <a:prstGeom prst="ellipse">
              <a:avLst/>
            </a:prstGeom>
            <a:solidFill>
              <a:schemeClr val="folHlink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261" name="Oval 507"/>
            <p:cNvSpPr>
              <a:spLocks noChangeArrowheads="1"/>
            </p:cNvSpPr>
            <p:nvPr/>
          </p:nvSpPr>
          <p:spPr bwMode="auto">
            <a:xfrm>
              <a:off x="326" y="1308"/>
              <a:ext cx="81" cy="76"/>
            </a:xfrm>
            <a:prstGeom prst="ellipse">
              <a:avLst/>
            </a:prstGeom>
            <a:solidFill>
              <a:schemeClr val="folHlink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262" name="Oval 508"/>
            <p:cNvSpPr>
              <a:spLocks noChangeArrowheads="1"/>
            </p:cNvSpPr>
            <p:nvPr/>
          </p:nvSpPr>
          <p:spPr bwMode="auto">
            <a:xfrm>
              <a:off x="490" y="1308"/>
              <a:ext cx="81" cy="76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263" name="Oval 509"/>
            <p:cNvSpPr>
              <a:spLocks noChangeArrowheads="1"/>
            </p:cNvSpPr>
            <p:nvPr/>
          </p:nvSpPr>
          <p:spPr bwMode="auto">
            <a:xfrm>
              <a:off x="652" y="1308"/>
              <a:ext cx="83" cy="76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264" name="Oval 510"/>
            <p:cNvSpPr>
              <a:spLocks noChangeArrowheads="1"/>
            </p:cNvSpPr>
            <p:nvPr/>
          </p:nvSpPr>
          <p:spPr bwMode="auto">
            <a:xfrm>
              <a:off x="816" y="1308"/>
              <a:ext cx="81" cy="76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265" name="Oval 511"/>
            <p:cNvSpPr>
              <a:spLocks noChangeArrowheads="1"/>
            </p:cNvSpPr>
            <p:nvPr/>
          </p:nvSpPr>
          <p:spPr bwMode="auto">
            <a:xfrm>
              <a:off x="979" y="1308"/>
              <a:ext cx="82" cy="76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266" name="Oval 512"/>
            <p:cNvSpPr>
              <a:spLocks noChangeArrowheads="1"/>
            </p:cNvSpPr>
            <p:nvPr/>
          </p:nvSpPr>
          <p:spPr bwMode="auto">
            <a:xfrm>
              <a:off x="1142" y="1308"/>
              <a:ext cx="82" cy="76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267" name="Oval 513"/>
            <p:cNvSpPr>
              <a:spLocks noChangeArrowheads="1"/>
            </p:cNvSpPr>
            <p:nvPr/>
          </p:nvSpPr>
          <p:spPr bwMode="auto">
            <a:xfrm>
              <a:off x="1305" y="1308"/>
              <a:ext cx="82" cy="76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268" name="Oval 514"/>
            <p:cNvSpPr>
              <a:spLocks noChangeArrowheads="1"/>
            </p:cNvSpPr>
            <p:nvPr/>
          </p:nvSpPr>
          <p:spPr bwMode="auto">
            <a:xfrm>
              <a:off x="1469" y="1308"/>
              <a:ext cx="82" cy="76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269" name="Oval 515"/>
            <p:cNvSpPr>
              <a:spLocks noChangeArrowheads="1"/>
            </p:cNvSpPr>
            <p:nvPr/>
          </p:nvSpPr>
          <p:spPr bwMode="auto">
            <a:xfrm>
              <a:off x="1632" y="1308"/>
              <a:ext cx="82" cy="76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270" name="Oval 516"/>
            <p:cNvSpPr>
              <a:spLocks noChangeArrowheads="1"/>
            </p:cNvSpPr>
            <p:nvPr/>
          </p:nvSpPr>
          <p:spPr bwMode="auto">
            <a:xfrm>
              <a:off x="1795" y="1308"/>
              <a:ext cx="83" cy="76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271" name="Oval 517"/>
            <p:cNvSpPr>
              <a:spLocks noChangeArrowheads="1"/>
            </p:cNvSpPr>
            <p:nvPr/>
          </p:nvSpPr>
          <p:spPr bwMode="auto">
            <a:xfrm>
              <a:off x="1958" y="1308"/>
              <a:ext cx="82" cy="76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272" name="Oval 518"/>
            <p:cNvSpPr>
              <a:spLocks noChangeArrowheads="1"/>
            </p:cNvSpPr>
            <p:nvPr/>
          </p:nvSpPr>
          <p:spPr bwMode="auto">
            <a:xfrm>
              <a:off x="2123" y="1308"/>
              <a:ext cx="81" cy="76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273" name="Oval 519"/>
            <p:cNvSpPr>
              <a:spLocks noChangeArrowheads="1"/>
            </p:cNvSpPr>
            <p:nvPr/>
          </p:nvSpPr>
          <p:spPr bwMode="auto">
            <a:xfrm>
              <a:off x="2286" y="1308"/>
              <a:ext cx="81" cy="76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274" name="Oval 520"/>
            <p:cNvSpPr>
              <a:spLocks noChangeArrowheads="1"/>
            </p:cNvSpPr>
            <p:nvPr/>
          </p:nvSpPr>
          <p:spPr bwMode="auto">
            <a:xfrm>
              <a:off x="2449" y="1308"/>
              <a:ext cx="81" cy="76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275" name="Oval 521"/>
            <p:cNvSpPr>
              <a:spLocks noChangeArrowheads="1"/>
            </p:cNvSpPr>
            <p:nvPr/>
          </p:nvSpPr>
          <p:spPr bwMode="auto">
            <a:xfrm>
              <a:off x="2613" y="1308"/>
              <a:ext cx="80" cy="76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276" name="Oval 522"/>
            <p:cNvSpPr>
              <a:spLocks noChangeArrowheads="1"/>
            </p:cNvSpPr>
            <p:nvPr/>
          </p:nvSpPr>
          <p:spPr bwMode="auto">
            <a:xfrm>
              <a:off x="2775" y="1308"/>
              <a:ext cx="82" cy="76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277" name="Oval 523"/>
            <p:cNvSpPr>
              <a:spLocks noChangeArrowheads="1"/>
            </p:cNvSpPr>
            <p:nvPr/>
          </p:nvSpPr>
          <p:spPr bwMode="auto">
            <a:xfrm>
              <a:off x="2939" y="1308"/>
              <a:ext cx="80" cy="76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278" name="Oval 524"/>
            <p:cNvSpPr>
              <a:spLocks noChangeArrowheads="1"/>
            </p:cNvSpPr>
            <p:nvPr/>
          </p:nvSpPr>
          <p:spPr bwMode="auto">
            <a:xfrm>
              <a:off x="3102" y="1308"/>
              <a:ext cx="81" cy="76"/>
            </a:xfrm>
            <a:prstGeom prst="ellipse">
              <a:avLst/>
            </a:prstGeom>
            <a:solidFill>
              <a:schemeClr val="folHlink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279" name="Oval 527"/>
            <p:cNvSpPr>
              <a:spLocks noChangeArrowheads="1"/>
            </p:cNvSpPr>
            <p:nvPr/>
          </p:nvSpPr>
          <p:spPr bwMode="auto">
            <a:xfrm>
              <a:off x="326" y="1486"/>
              <a:ext cx="81" cy="76"/>
            </a:xfrm>
            <a:prstGeom prst="ellipse">
              <a:avLst/>
            </a:prstGeom>
            <a:solidFill>
              <a:schemeClr val="folHlink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280" name="Oval 528"/>
            <p:cNvSpPr>
              <a:spLocks noChangeArrowheads="1"/>
            </p:cNvSpPr>
            <p:nvPr/>
          </p:nvSpPr>
          <p:spPr bwMode="auto">
            <a:xfrm>
              <a:off x="490" y="1486"/>
              <a:ext cx="81" cy="76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281" name="Oval 529"/>
            <p:cNvSpPr>
              <a:spLocks noChangeArrowheads="1"/>
            </p:cNvSpPr>
            <p:nvPr/>
          </p:nvSpPr>
          <p:spPr bwMode="auto">
            <a:xfrm>
              <a:off x="652" y="1486"/>
              <a:ext cx="83" cy="76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282" name="Oval 530"/>
            <p:cNvSpPr>
              <a:spLocks noChangeArrowheads="1"/>
            </p:cNvSpPr>
            <p:nvPr/>
          </p:nvSpPr>
          <p:spPr bwMode="auto">
            <a:xfrm>
              <a:off x="816" y="1486"/>
              <a:ext cx="81" cy="76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283" name="Oval 531"/>
            <p:cNvSpPr>
              <a:spLocks noChangeArrowheads="1"/>
            </p:cNvSpPr>
            <p:nvPr/>
          </p:nvSpPr>
          <p:spPr bwMode="auto">
            <a:xfrm>
              <a:off x="979" y="1486"/>
              <a:ext cx="82" cy="76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284" name="Oval 532"/>
            <p:cNvSpPr>
              <a:spLocks noChangeArrowheads="1"/>
            </p:cNvSpPr>
            <p:nvPr/>
          </p:nvSpPr>
          <p:spPr bwMode="auto">
            <a:xfrm>
              <a:off x="1142" y="1486"/>
              <a:ext cx="82" cy="76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285" name="Oval 533"/>
            <p:cNvSpPr>
              <a:spLocks noChangeArrowheads="1"/>
            </p:cNvSpPr>
            <p:nvPr/>
          </p:nvSpPr>
          <p:spPr bwMode="auto">
            <a:xfrm>
              <a:off x="1305" y="1486"/>
              <a:ext cx="82" cy="76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286" name="Oval 534"/>
            <p:cNvSpPr>
              <a:spLocks noChangeArrowheads="1"/>
            </p:cNvSpPr>
            <p:nvPr/>
          </p:nvSpPr>
          <p:spPr bwMode="auto">
            <a:xfrm>
              <a:off x="1469" y="1486"/>
              <a:ext cx="82" cy="76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287" name="Oval 535"/>
            <p:cNvSpPr>
              <a:spLocks noChangeArrowheads="1"/>
            </p:cNvSpPr>
            <p:nvPr/>
          </p:nvSpPr>
          <p:spPr bwMode="auto">
            <a:xfrm>
              <a:off x="1632" y="1486"/>
              <a:ext cx="82" cy="76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288" name="Oval 536"/>
            <p:cNvSpPr>
              <a:spLocks noChangeArrowheads="1"/>
            </p:cNvSpPr>
            <p:nvPr/>
          </p:nvSpPr>
          <p:spPr bwMode="auto">
            <a:xfrm>
              <a:off x="1795" y="1486"/>
              <a:ext cx="83" cy="76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289" name="Oval 537"/>
            <p:cNvSpPr>
              <a:spLocks noChangeArrowheads="1"/>
            </p:cNvSpPr>
            <p:nvPr/>
          </p:nvSpPr>
          <p:spPr bwMode="auto">
            <a:xfrm>
              <a:off x="1958" y="1486"/>
              <a:ext cx="82" cy="76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290" name="Oval 538"/>
            <p:cNvSpPr>
              <a:spLocks noChangeArrowheads="1"/>
            </p:cNvSpPr>
            <p:nvPr/>
          </p:nvSpPr>
          <p:spPr bwMode="auto">
            <a:xfrm>
              <a:off x="2123" y="1486"/>
              <a:ext cx="81" cy="76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291" name="Oval 539"/>
            <p:cNvSpPr>
              <a:spLocks noChangeArrowheads="1"/>
            </p:cNvSpPr>
            <p:nvPr/>
          </p:nvSpPr>
          <p:spPr bwMode="auto">
            <a:xfrm>
              <a:off x="2286" y="1486"/>
              <a:ext cx="81" cy="76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292" name="Oval 540"/>
            <p:cNvSpPr>
              <a:spLocks noChangeArrowheads="1"/>
            </p:cNvSpPr>
            <p:nvPr/>
          </p:nvSpPr>
          <p:spPr bwMode="auto">
            <a:xfrm>
              <a:off x="2449" y="1486"/>
              <a:ext cx="81" cy="76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293" name="Oval 541"/>
            <p:cNvSpPr>
              <a:spLocks noChangeArrowheads="1"/>
            </p:cNvSpPr>
            <p:nvPr/>
          </p:nvSpPr>
          <p:spPr bwMode="auto">
            <a:xfrm>
              <a:off x="2613" y="1486"/>
              <a:ext cx="80" cy="76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294" name="Oval 542"/>
            <p:cNvSpPr>
              <a:spLocks noChangeArrowheads="1"/>
            </p:cNvSpPr>
            <p:nvPr/>
          </p:nvSpPr>
          <p:spPr bwMode="auto">
            <a:xfrm>
              <a:off x="2775" y="1486"/>
              <a:ext cx="82" cy="76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295" name="Oval 543"/>
            <p:cNvSpPr>
              <a:spLocks noChangeArrowheads="1"/>
            </p:cNvSpPr>
            <p:nvPr/>
          </p:nvSpPr>
          <p:spPr bwMode="auto">
            <a:xfrm>
              <a:off x="2939" y="1486"/>
              <a:ext cx="80" cy="76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296" name="Oval 544"/>
            <p:cNvSpPr>
              <a:spLocks noChangeArrowheads="1"/>
            </p:cNvSpPr>
            <p:nvPr/>
          </p:nvSpPr>
          <p:spPr bwMode="auto">
            <a:xfrm>
              <a:off x="3102" y="1486"/>
              <a:ext cx="81" cy="76"/>
            </a:xfrm>
            <a:prstGeom prst="ellipse">
              <a:avLst/>
            </a:prstGeom>
            <a:solidFill>
              <a:schemeClr val="folHlink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297" name="Oval 546"/>
            <p:cNvSpPr>
              <a:spLocks noChangeArrowheads="1"/>
            </p:cNvSpPr>
            <p:nvPr/>
          </p:nvSpPr>
          <p:spPr bwMode="auto">
            <a:xfrm>
              <a:off x="326" y="1638"/>
              <a:ext cx="81" cy="75"/>
            </a:xfrm>
            <a:prstGeom prst="ellipse">
              <a:avLst/>
            </a:prstGeom>
            <a:solidFill>
              <a:schemeClr val="folHlink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298" name="Oval 547"/>
            <p:cNvSpPr>
              <a:spLocks noChangeArrowheads="1"/>
            </p:cNvSpPr>
            <p:nvPr/>
          </p:nvSpPr>
          <p:spPr bwMode="auto">
            <a:xfrm>
              <a:off x="490" y="1638"/>
              <a:ext cx="81" cy="75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299" name="Oval 548"/>
            <p:cNvSpPr>
              <a:spLocks noChangeArrowheads="1"/>
            </p:cNvSpPr>
            <p:nvPr/>
          </p:nvSpPr>
          <p:spPr bwMode="auto">
            <a:xfrm>
              <a:off x="652" y="1638"/>
              <a:ext cx="83" cy="75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300" name="Oval 549"/>
            <p:cNvSpPr>
              <a:spLocks noChangeArrowheads="1"/>
            </p:cNvSpPr>
            <p:nvPr/>
          </p:nvSpPr>
          <p:spPr bwMode="auto">
            <a:xfrm>
              <a:off x="816" y="1638"/>
              <a:ext cx="81" cy="75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301" name="Oval 550"/>
            <p:cNvSpPr>
              <a:spLocks noChangeArrowheads="1"/>
            </p:cNvSpPr>
            <p:nvPr/>
          </p:nvSpPr>
          <p:spPr bwMode="auto">
            <a:xfrm>
              <a:off x="979" y="1638"/>
              <a:ext cx="82" cy="75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302" name="Oval 551"/>
            <p:cNvSpPr>
              <a:spLocks noChangeArrowheads="1"/>
            </p:cNvSpPr>
            <p:nvPr/>
          </p:nvSpPr>
          <p:spPr bwMode="auto">
            <a:xfrm>
              <a:off x="1142" y="1638"/>
              <a:ext cx="82" cy="75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303" name="Oval 552"/>
            <p:cNvSpPr>
              <a:spLocks noChangeArrowheads="1"/>
            </p:cNvSpPr>
            <p:nvPr/>
          </p:nvSpPr>
          <p:spPr bwMode="auto">
            <a:xfrm>
              <a:off x="1305" y="1638"/>
              <a:ext cx="82" cy="75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304" name="Oval 553"/>
            <p:cNvSpPr>
              <a:spLocks noChangeArrowheads="1"/>
            </p:cNvSpPr>
            <p:nvPr/>
          </p:nvSpPr>
          <p:spPr bwMode="auto">
            <a:xfrm>
              <a:off x="1469" y="1638"/>
              <a:ext cx="82" cy="75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305" name="Oval 554"/>
            <p:cNvSpPr>
              <a:spLocks noChangeArrowheads="1"/>
            </p:cNvSpPr>
            <p:nvPr/>
          </p:nvSpPr>
          <p:spPr bwMode="auto">
            <a:xfrm>
              <a:off x="1632" y="1638"/>
              <a:ext cx="82" cy="75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306" name="Oval 555"/>
            <p:cNvSpPr>
              <a:spLocks noChangeArrowheads="1"/>
            </p:cNvSpPr>
            <p:nvPr/>
          </p:nvSpPr>
          <p:spPr bwMode="auto">
            <a:xfrm>
              <a:off x="1795" y="1638"/>
              <a:ext cx="83" cy="75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307" name="Oval 556"/>
            <p:cNvSpPr>
              <a:spLocks noChangeArrowheads="1"/>
            </p:cNvSpPr>
            <p:nvPr/>
          </p:nvSpPr>
          <p:spPr bwMode="auto">
            <a:xfrm>
              <a:off x="1958" y="1638"/>
              <a:ext cx="82" cy="75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308" name="Oval 557"/>
            <p:cNvSpPr>
              <a:spLocks noChangeArrowheads="1"/>
            </p:cNvSpPr>
            <p:nvPr/>
          </p:nvSpPr>
          <p:spPr bwMode="auto">
            <a:xfrm>
              <a:off x="2123" y="1638"/>
              <a:ext cx="81" cy="75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309" name="Oval 558"/>
            <p:cNvSpPr>
              <a:spLocks noChangeArrowheads="1"/>
            </p:cNvSpPr>
            <p:nvPr/>
          </p:nvSpPr>
          <p:spPr bwMode="auto">
            <a:xfrm>
              <a:off x="2286" y="1638"/>
              <a:ext cx="81" cy="75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310" name="Oval 559"/>
            <p:cNvSpPr>
              <a:spLocks noChangeArrowheads="1"/>
            </p:cNvSpPr>
            <p:nvPr/>
          </p:nvSpPr>
          <p:spPr bwMode="auto">
            <a:xfrm>
              <a:off x="2449" y="1638"/>
              <a:ext cx="81" cy="75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311" name="Oval 560"/>
            <p:cNvSpPr>
              <a:spLocks noChangeArrowheads="1"/>
            </p:cNvSpPr>
            <p:nvPr/>
          </p:nvSpPr>
          <p:spPr bwMode="auto">
            <a:xfrm>
              <a:off x="2613" y="1638"/>
              <a:ext cx="80" cy="75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312" name="Oval 561"/>
            <p:cNvSpPr>
              <a:spLocks noChangeArrowheads="1"/>
            </p:cNvSpPr>
            <p:nvPr/>
          </p:nvSpPr>
          <p:spPr bwMode="auto">
            <a:xfrm>
              <a:off x="2775" y="1638"/>
              <a:ext cx="82" cy="75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313" name="Oval 562"/>
            <p:cNvSpPr>
              <a:spLocks noChangeArrowheads="1"/>
            </p:cNvSpPr>
            <p:nvPr/>
          </p:nvSpPr>
          <p:spPr bwMode="auto">
            <a:xfrm>
              <a:off x="2939" y="1638"/>
              <a:ext cx="80" cy="75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314" name="Oval 563"/>
            <p:cNvSpPr>
              <a:spLocks noChangeArrowheads="1"/>
            </p:cNvSpPr>
            <p:nvPr/>
          </p:nvSpPr>
          <p:spPr bwMode="auto">
            <a:xfrm>
              <a:off x="3102" y="1638"/>
              <a:ext cx="81" cy="75"/>
            </a:xfrm>
            <a:prstGeom prst="ellipse">
              <a:avLst/>
            </a:prstGeom>
            <a:solidFill>
              <a:schemeClr val="folHlink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315" name="Oval 566"/>
            <p:cNvSpPr>
              <a:spLocks noChangeArrowheads="1"/>
            </p:cNvSpPr>
            <p:nvPr/>
          </p:nvSpPr>
          <p:spPr bwMode="auto">
            <a:xfrm>
              <a:off x="326" y="1815"/>
              <a:ext cx="81" cy="77"/>
            </a:xfrm>
            <a:prstGeom prst="ellipse">
              <a:avLst/>
            </a:prstGeom>
            <a:solidFill>
              <a:schemeClr val="folHlink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316" name="Oval 567"/>
            <p:cNvSpPr>
              <a:spLocks noChangeArrowheads="1"/>
            </p:cNvSpPr>
            <p:nvPr/>
          </p:nvSpPr>
          <p:spPr bwMode="auto">
            <a:xfrm>
              <a:off x="490" y="1815"/>
              <a:ext cx="81" cy="77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317" name="Oval 568"/>
            <p:cNvSpPr>
              <a:spLocks noChangeArrowheads="1"/>
            </p:cNvSpPr>
            <p:nvPr/>
          </p:nvSpPr>
          <p:spPr bwMode="auto">
            <a:xfrm>
              <a:off x="652" y="1815"/>
              <a:ext cx="83" cy="77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318" name="Oval 569"/>
            <p:cNvSpPr>
              <a:spLocks noChangeArrowheads="1"/>
            </p:cNvSpPr>
            <p:nvPr/>
          </p:nvSpPr>
          <p:spPr bwMode="auto">
            <a:xfrm>
              <a:off x="816" y="1815"/>
              <a:ext cx="81" cy="77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319" name="Oval 570"/>
            <p:cNvSpPr>
              <a:spLocks noChangeArrowheads="1"/>
            </p:cNvSpPr>
            <p:nvPr/>
          </p:nvSpPr>
          <p:spPr bwMode="auto">
            <a:xfrm>
              <a:off x="979" y="1815"/>
              <a:ext cx="82" cy="77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320" name="Oval 571"/>
            <p:cNvSpPr>
              <a:spLocks noChangeArrowheads="1"/>
            </p:cNvSpPr>
            <p:nvPr/>
          </p:nvSpPr>
          <p:spPr bwMode="auto">
            <a:xfrm>
              <a:off x="1142" y="1815"/>
              <a:ext cx="82" cy="77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321" name="Oval 572"/>
            <p:cNvSpPr>
              <a:spLocks noChangeArrowheads="1"/>
            </p:cNvSpPr>
            <p:nvPr/>
          </p:nvSpPr>
          <p:spPr bwMode="auto">
            <a:xfrm>
              <a:off x="1305" y="1815"/>
              <a:ext cx="82" cy="77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322" name="Oval 573"/>
            <p:cNvSpPr>
              <a:spLocks noChangeArrowheads="1"/>
            </p:cNvSpPr>
            <p:nvPr/>
          </p:nvSpPr>
          <p:spPr bwMode="auto">
            <a:xfrm>
              <a:off x="1469" y="1815"/>
              <a:ext cx="82" cy="77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323" name="Oval 574"/>
            <p:cNvSpPr>
              <a:spLocks noChangeArrowheads="1"/>
            </p:cNvSpPr>
            <p:nvPr/>
          </p:nvSpPr>
          <p:spPr bwMode="auto">
            <a:xfrm>
              <a:off x="1632" y="1815"/>
              <a:ext cx="82" cy="77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324" name="Oval 575"/>
            <p:cNvSpPr>
              <a:spLocks noChangeArrowheads="1"/>
            </p:cNvSpPr>
            <p:nvPr/>
          </p:nvSpPr>
          <p:spPr bwMode="auto">
            <a:xfrm>
              <a:off x="1795" y="1815"/>
              <a:ext cx="83" cy="77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325" name="Oval 576"/>
            <p:cNvSpPr>
              <a:spLocks noChangeArrowheads="1"/>
            </p:cNvSpPr>
            <p:nvPr/>
          </p:nvSpPr>
          <p:spPr bwMode="auto">
            <a:xfrm>
              <a:off x="1958" y="1815"/>
              <a:ext cx="82" cy="77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326" name="Oval 577"/>
            <p:cNvSpPr>
              <a:spLocks noChangeArrowheads="1"/>
            </p:cNvSpPr>
            <p:nvPr/>
          </p:nvSpPr>
          <p:spPr bwMode="auto">
            <a:xfrm>
              <a:off x="2123" y="1815"/>
              <a:ext cx="81" cy="77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327" name="Oval 578"/>
            <p:cNvSpPr>
              <a:spLocks noChangeArrowheads="1"/>
            </p:cNvSpPr>
            <p:nvPr/>
          </p:nvSpPr>
          <p:spPr bwMode="auto">
            <a:xfrm>
              <a:off x="2286" y="1815"/>
              <a:ext cx="81" cy="77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328" name="Oval 579"/>
            <p:cNvSpPr>
              <a:spLocks noChangeArrowheads="1"/>
            </p:cNvSpPr>
            <p:nvPr/>
          </p:nvSpPr>
          <p:spPr bwMode="auto">
            <a:xfrm>
              <a:off x="2449" y="1815"/>
              <a:ext cx="81" cy="77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329" name="Oval 580"/>
            <p:cNvSpPr>
              <a:spLocks noChangeArrowheads="1"/>
            </p:cNvSpPr>
            <p:nvPr/>
          </p:nvSpPr>
          <p:spPr bwMode="auto">
            <a:xfrm>
              <a:off x="2613" y="1815"/>
              <a:ext cx="80" cy="77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330" name="Oval 581"/>
            <p:cNvSpPr>
              <a:spLocks noChangeArrowheads="1"/>
            </p:cNvSpPr>
            <p:nvPr/>
          </p:nvSpPr>
          <p:spPr bwMode="auto">
            <a:xfrm>
              <a:off x="2775" y="1815"/>
              <a:ext cx="82" cy="77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331" name="Oval 582"/>
            <p:cNvSpPr>
              <a:spLocks noChangeArrowheads="1"/>
            </p:cNvSpPr>
            <p:nvPr/>
          </p:nvSpPr>
          <p:spPr bwMode="auto">
            <a:xfrm>
              <a:off x="2939" y="1815"/>
              <a:ext cx="80" cy="77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332" name="Oval 583"/>
            <p:cNvSpPr>
              <a:spLocks noChangeArrowheads="1"/>
            </p:cNvSpPr>
            <p:nvPr/>
          </p:nvSpPr>
          <p:spPr bwMode="auto">
            <a:xfrm>
              <a:off x="3102" y="1815"/>
              <a:ext cx="81" cy="77"/>
            </a:xfrm>
            <a:prstGeom prst="ellipse">
              <a:avLst/>
            </a:prstGeom>
            <a:solidFill>
              <a:schemeClr val="folHlink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333" name="Oval 585"/>
            <p:cNvSpPr>
              <a:spLocks noChangeArrowheads="1"/>
            </p:cNvSpPr>
            <p:nvPr/>
          </p:nvSpPr>
          <p:spPr bwMode="auto">
            <a:xfrm>
              <a:off x="326" y="1968"/>
              <a:ext cx="81" cy="75"/>
            </a:xfrm>
            <a:prstGeom prst="ellipse">
              <a:avLst/>
            </a:prstGeom>
            <a:solidFill>
              <a:schemeClr val="folHlink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334" name="Oval 586"/>
            <p:cNvSpPr>
              <a:spLocks noChangeArrowheads="1"/>
            </p:cNvSpPr>
            <p:nvPr/>
          </p:nvSpPr>
          <p:spPr bwMode="auto">
            <a:xfrm>
              <a:off x="490" y="1968"/>
              <a:ext cx="81" cy="75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335" name="Oval 587"/>
            <p:cNvSpPr>
              <a:spLocks noChangeArrowheads="1"/>
            </p:cNvSpPr>
            <p:nvPr/>
          </p:nvSpPr>
          <p:spPr bwMode="auto">
            <a:xfrm>
              <a:off x="652" y="1968"/>
              <a:ext cx="83" cy="75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336" name="Oval 588"/>
            <p:cNvSpPr>
              <a:spLocks noChangeArrowheads="1"/>
            </p:cNvSpPr>
            <p:nvPr/>
          </p:nvSpPr>
          <p:spPr bwMode="auto">
            <a:xfrm>
              <a:off x="816" y="1968"/>
              <a:ext cx="81" cy="75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337" name="Oval 589"/>
            <p:cNvSpPr>
              <a:spLocks noChangeArrowheads="1"/>
            </p:cNvSpPr>
            <p:nvPr/>
          </p:nvSpPr>
          <p:spPr bwMode="auto">
            <a:xfrm>
              <a:off x="979" y="1968"/>
              <a:ext cx="82" cy="75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338" name="Oval 590"/>
            <p:cNvSpPr>
              <a:spLocks noChangeArrowheads="1"/>
            </p:cNvSpPr>
            <p:nvPr/>
          </p:nvSpPr>
          <p:spPr bwMode="auto">
            <a:xfrm>
              <a:off x="1142" y="1968"/>
              <a:ext cx="82" cy="75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339" name="Oval 591"/>
            <p:cNvSpPr>
              <a:spLocks noChangeArrowheads="1"/>
            </p:cNvSpPr>
            <p:nvPr/>
          </p:nvSpPr>
          <p:spPr bwMode="auto">
            <a:xfrm>
              <a:off x="1305" y="1968"/>
              <a:ext cx="82" cy="75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340" name="Oval 592"/>
            <p:cNvSpPr>
              <a:spLocks noChangeArrowheads="1"/>
            </p:cNvSpPr>
            <p:nvPr/>
          </p:nvSpPr>
          <p:spPr bwMode="auto">
            <a:xfrm>
              <a:off x="1469" y="1968"/>
              <a:ext cx="82" cy="75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341" name="Oval 593"/>
            <p:cNvSpPr>
              <a:spLocks noChangeArrowheads="1"/>
            </p:cNvSpPr>
            <p:nvPr/>
          </p:nvSpPr>
          <p:spPr bwMode="auto">
            <a:xfrm>
              <a:off x="1632" y="1968"/>
              <a:ext cx="82" cy="75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342" name="Oval 594"/>
            <p:cNvSpPr>
              <a:spLocks noChangeArrowheads="1"/>
            </p:cNvSpPr>
            <p:nvPr/>
          </p:nvSpPr>
          <p:spPr bwMode="auto">
            <a:xfrm>
              <a:off x="1795" y="1968"/>
              <a:ext cx="83" cy="75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343" name="Oval 595"/>
            <p:cNvSpPr>
              <a:spLocks noChangeArrowheads="1"/>
            </p:cNvSpPr>
            <p:nvPr/>
          </p:nvSpPr>
          <p:spPr bwMode="auto">
            <a:xfrm>
              <a:off x="1958" y="1968"/>
              <a:ext cx="82" cy="75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344" name="Oval 596"/>
            <p:cNvSpPr>
              <a:spLocks noChangeArrowheads="1"/>
            </p:cNvSpPr>
            <p:nvPr/>
          </p:nvSpPr>
          <p:spPr bwMode="auto">
            <a:xfrm>
              <a:off x="2123" y="1968"/>
              <a:ext cx="81" cy="75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345" name="Oval 597"/>
            <p:cNvSpPr>
              <a:spLocks noChangeArrowheads="1"/>
            </p:cNvSpPr>
            <p:nvPr/>
          </p:nvSpPr>
          <p:spPr bwMode="auto">
            <a:xfrm>
              <a:off x="2286" y="1968"/>
              <a:ext cx="81" cy="75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346" name="Oval 598"/>
            <p:cNvSpPr>
              <a:spLocks noChangeArrowheads="1"/>
            </p:cNvSpPr>
            <p:nvPr/>
          </p:nvSpPr>
          <p:spPr bwMode="auto">
            <a:xfrm>
              <a:off x="2449" y="1968"/>
              <a:ext cx="81" cy="75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347" name="Oval 599"/>
            <p:cNvSpPr>
              <a:spLocks noChangeArrowheads="1"/>
            </p:cNvSpPr>
            <p:nvPr/>
          </p:nvSpPr>
          <p:spPr bwMode="auto">
            <a:xfrm>
              <a:off x="2613" y="1968"/>
              <a:ext cx="80" cy="75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348" name="Oval 600"/>
            <p:cNvSpPr>
              <a:spLocks noChangeArrowheads="1"/>
            </p:cNvSpPr>
            <p:nvPr/>
          </p:nvSpPr>
          <p:spPr bwMode="auto">
            <a:xfrm>
              <a:off x="2775" y="1968"/>
              <a:ext cx="82" cy="75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349" name="Oval 601"/>
            <p:cNvSpPr>
              <a:spLocks noChangeArrowheads="1"/>
            </p:cNvSpPr>
            <p:nvPr/>
          </p:nvSpPr>
          <p:spPr bwMode="auto">
            <a:xfrm>
              <a:off x="2939" y="1968"/>
              <a:ext cx="80" cy="75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350" name="Oval 602"/>
            <p:cNvSpPr>
              <a:spLocks noChangeArrowheads="1"/>
            </p:cNvSpPr>
            <p:nvPr/>
          </p:nvSpPr>
          <p:spPr bwMode="auto">
            <a:xfrm>
              <a:off x="3102" y="1968"/>
              <a:ext cx="81" cy="75"/>
            </a:xfrm>
            <a:prstGeom prst="ellipse">
              <a:avLst/>
            </a:prstGeom>
            <a:solidFill>
              <a:schemeClr val="folHlink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351" name="Oval 605"/>
            <p:cNvSpPr>
              <a:spLocks noChangeArrowheads="1"/>
            </p:cNvSpPr>
            <p:nvPr/>
          </p:nvSpPr>
          <p:spPr bwMode="auto">
            <a:xfrm>
              <a:off x="326" y="2146"/>
              <a:ext cx="81" cy="76"/>
            </a:xfrm>
            <a:prstGeom prst="ellipse">
              <a:avLst/>
            </a:prstGeom>
            <a:solidFill>
              <a:schemeClr val="folHlink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352" name="Oval 606"/>
            <p:cNvSpPr>
              <a:spLocks noChangeArrowheads="1"/>
            </p:cNvSpPr>
            <p:nvPr/>
          </p:nvSpPr>
          <p:spPr bwMode="auto">
            <a:xfrm>
              <a:off x="490" y="2146"/>
              <a:ext cx="81" cy="76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353" name="Oval 607"/>
            <p:cNvSpPr>
              <a:spLocks noChangeArrowheads="1"/>
            </p:cNvSpPr>
            <p:nvPr/>
          </p:nvSpPr>
          <p:spPr bwMode="auto">
            <a:xfrm>
              <a:off x="652" y="2146"/>
              <a:ext cx="83" cy="76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354" name="Oval 608"/>
            <p:cNvSpPr>
              <a:spLocks noChangeArrowheads="1"/>
            </p:cNvSpPr>
            <p:nvPr/>
          </p:nvSpPr>
          <p:spPr bwMode="auto">
            <a:xfrm>
              <a:off x="816" y="2146"/>
              <a:ext cx="81" cy="76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355" name="Oval 609"/>
            <p:cNvSpPr>
              <a:spLocks noChangeArrowheads="1"/>
            </p:cNvSpPr>
            <p:nvPr/>
          </p:nvSpPr>
          <p:spPr bwMode="auto">
            <a:xfrm>
              <a:off x="979" y="2146"/>
              <a:ext cx="82" cy="76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356" name="Oval 610"/>
            <p:cNvSpPr>
              <a:spLocks noChangeArrowheads="1"/>
            </p:cNvSpPr>
            <p:nvPr/>
          </p:nvSpPr>
          <p:spPr bwMode="auto">
            <a:xfrm>
              <a:off x="1142" y="2146"/>
              <a:ext cx="82" cy="76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357" name="Oval 611"/>
            <p:cNvSpPr>
              <a:spLocks noChangeArrowheads="1"/>
            </p:cNvSpPr>
            <p:nvPr/>
          </p:nvSpPr>
          <p:spPr bwMode="auto">
            <a:xfrm>
              <a:off x="1305" y="2146"/>
              <a:ext cx="82" cy="76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358" name="Oval 612"/>
            <p:cNvSpPr>
              <a:spLocks noChangeArrowheads="1"/>
            </p:cNvSpPr>
            <p:nvPr/>
          </p:nvSpPr>
          <p:spPr bwMode="auto">
            <a:xfrm>
              <a:off x="1469" y="2146"/>
              <a:ext cx="82" cy="76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359" name="Oval 613"/>
            <p:cNvSpPr>
              <a:spLocks noChangeArrowheads="1"/>
            </p:cNvSpPr>
            <p:nvPr/>
          </p:nvSpPr>
          <p:spPr bwMode="auto">
            <a:xfrm>
              <a:off x="1632" y="2146"/>
              <a:ext cx="82" cy="76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2360" name="Oval 614"/>
            <p:cNvSpPr>
              <a:spLocks noChangeArrowheads="1"/>
            </p:cNvSpPr>
            <p:nvPr/>
          </p:nvSpPr>
          <p:spPr bwMode="auto">
            <a:xfrm>
              <a:off x="1795" y="2146"/>
              <a:ext cx="83" cy="76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361" name="Oval 615"/>
            <p:cNvSpPr>
              <a:spLocks noChangeArrowheads="1"/>
            </p:cNvSpPr>
            <p:nvPr/>
          </p:nvSpPr>
          <p:spPr bwMode="auto">
            <a:xfrm>
              <a:off x="1958" y="2146"/>
              <a:ext cx="82" cy="76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362" name="Oval 616"/>
            <p:cNvSpPr>
              <a:spLocks noChangeArrowheads="1"/>
            </p:cNvSpPr>
            <p:nvPr/>
          </p:nvSpPr>
          <p:spPr bwMode="auto">
            <a:xfrm>
              <a:off x="2123" y="2146"/>
              <a:ext cx="81" cy="76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363" name="Oval 617"/>
            <p:cNvSpPr>
              <a:spLocks noChangeArrowheads="1"/>
            </p:cNvSpPr>
            <p:nvPr/>
          </p:nvSpPr>
          <p:spPr bwMode="auto">
            <a:xfrm>
              <a:off x="2286" y="2146"/>
              <a:ext cx="81" cy="76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364" name="Oval 618"/>
            <p:cNvSpPr>
              <a:spLocks noChangeArrowheads="1"/>
            </p:cNvSpPr>
            <p:nvPr/>
          </p:nvSpPr>
          <p:spPr bwMode="auto">
            <a:xfrm>
              <a:off x="2449" y="2146"/>
              <a:ext cx="81" cy="76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365" name="Oval 619"/>
            <p:cNvSpPr>
              <a:spLocks noChangeArrowheads="1"/>
            </p:cNvSpPr>
            <p:nvPr/>
          </p:nvSpPr>
          <p:spPr bwMode="auto">
            <a:xfrm>
              <a:off x="2613" y="2146"/>
              <a:ext cx="80" cy="76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366" name="Oval 620"/>
            <p:cNvSpPr>
              <a:spLocks noChangeArrowheads="1"/>
            </p:cNvSpPr>
            <p:nvPr/>
          </p:nvSpPr>
          <p:spPr bwMode="auto">
            <a:xfrm>
              <a:off x="2775" y="2146"/>
              <a:ext cx="82" cy="76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367" name="Oval 621"/>
            <p:cNvSpPr>
              <a:spLocks noChangeArrowheads="1"/>
            </p:cNvSpPr>
            <p:nvPr/>
          </p:nvSpPr>
          <p:spPr bwMode="auto">
            <a:xfrm>
              <a:off x="2939" y="2146"/>
              <a:ext cx="80" cy="76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368" name="Oval 622"/>
            <p:cNvSpPr>
              <a:spLocks noChangeArrowheads="1"/>
            </p:cNvSpPr>
            <p:nvPr/>
          </p:nvSpPr>
          <p:spPr bwMode="auto">
            <a:xfrm>
              <a:off x="3102" y="2146"/>
              <a:ext cx="81" cy="76"/>
            </a:xfrm>
            <a:prstGeom prst="ellipse">
              <a:avLst/>
            </a:prstGeom>
            <a:solidFill>
              <a:schemeClr val="folHlink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369" name="Oval 624"/>
            <p:cNvSpPr>
              <a:spLocks noChangeArrowheads="1"/>
            </p:cNvSpPr>
            <p:nvPr/>
          </p:nvSpPr>
          <p:spPr bwMode="auto">
            <a:xfrm>
              <a:off x="326" y="2299"/>
              <a:ext cx="81" cy="75"/>
            </a:xfrm>
            <a:prstGeom prst="ellipse">
              <a:avLst/>
            </a:prstGeom>
            <a:solidFill>
              <a:schemeClr val="folHlink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370" name="Oval 625"/>
            <p:cNvSpPr>
              <a:spLocks noChangeArrowheads="1"/>
            </p:cNvSpPr>
            <p:nvPr/>
          </p:nvSpPr>
          <p:spPr bwMode="auto">
            <a:xfrm>
              <a:off x="490" y="2299"/>
              <a:ext cx="81" cy="75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371" name="Oval 626"/>
            <p:cNvSpPr>
              <a:spLocks noChangeArrowheads="1"/>
            </p:cNvSpPr>
            <p:nvPr/>
          </p:nvSpPr>
          <p:spPr bwMode="auto">
            <a:xfrm>
              <a:off x="652" y="2299"/>
              <a:ext cx="83" cy="75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372" name="Oval 627"/>
            <p:cNvSpPr>
              <a:spLocks noChangeArrowheads="1"/>
            </p:cNvSpPr>
            <p:nvPr/>
          </p:nvSpPr>
          <p:spPr bwMode="auto">
            <a:xfrm>
              <a:off x="816" y="2299"/>
              <a:ext cx="81" cy="75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373" name="Oval 628"/>
            <p:cNvSpPr>
              <a:spLocks noChangeArrowheads="1"/>
            </p:cNvSpPr>
            <p:nvPr/>
          </p:nvSpPr>
          <p:spPr bwMode="auto">
            <a:xfrm>
              <a:off x="979" y="2299"/>
              <a:ext cx="82" cy="75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374" name="Oval 629"/>
            <p:cNvSpPr>
              <a:spLocks noChangeArrowheads="1"/>
            </p:cNvSpPr>
            <p:nvPr/>
          </p:nvSpPr>
          <p:spPr bwMode="auto">
            <a:xfrm>
              <a:off x="1142" y="2299"/>
              <a:ext cx="82" cy="75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375" name="Oval 630"/>
            <p:cNvSpPr>
              <a:spLocks noChangeArrowheads="1"/>
            </p:cNvSpPr>
            <p:nvPr/>
          </p:nvSpPr>
          <p:spPr bwMode="auto">
            <a:xfrm>
              <a:off x="1305" y="2299"/>
              <a:ext cx="82" cy="75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376" name="Oval 631"/>
            <p:cNvSpPr>
              <a:spLocks noChangeArrowheads="1"/>
            </p:cNvSpPr>
            <p:nvPr/>
          </p:nvSpPr>
          <p:spPr bwMode="auto">
            <a:xfrm>
              <a:off x="1469" y="2299"/>
              <a:ext cx="82" cy="75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377" name="Oval 632"/>
            <p:cNvSpPr>
              <a:spLocks noChangeArrowheads="1"/>
            </p:cNvSpPr>
            <p:nvPr/>
          </p:nvSpPr>
          <p:spPr bwMode="auto">
            <a:xfrm>
              <a:off x="1632" y="2299"/>
              <a:ext cx="82" cy="75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378" name="Oval 633"/>
            <p:cNvSpPr>
              <a:spLocks noChangeArrowheads="1"/>
            </p:cNvSpPr>
            <p:nvPr/>
          </p:nvSpPr>
          <p:spPr bwMode="auto">
            <a:xfrm>
              <a:off x="1795" y="2299"/>
              <a:ext cx="83" cy="75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379" name="Oval 634"/>
            <p:cNvSpPr>
              <a:spLocks noChangeArrowheads="1"/>
            </p:cNvSpPr>
            <p:nvPr/>
          </p:nvSpPr>
          <p:spPr bwMode="auto">
            <a:xfrm>
              <a:off x="1958" y="2299"/>
              <a:ext cx="82" cy="75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380" name="Oval 635"/>
            <p:cNvSpPr>
              <a:spLocks noChangeArrowheads="1"/>
            </p:cNvSpPr>
            <p:nvPr/>
          </p:nvSpPr>
          <p:spPr bwMode="auto">
            <a:xfrm>
              <a:off x="2123" y="2299"/>
              <a:ext cx="81" cy="75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381" name="Oval 636"/>
            <p:cNvSpPr>
              <a:spLocks noChangeArrowheads="1"/>
            </p:cNvSpPr>
            <p:nvPr/>
          </p:nvSpPr>
          <p:spPr bwMode="auto">
            <a:xfrm>
              <a:off x="2286" y="2299"/>
              <a:ext cx="81" cy="75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382" name="Oval 637"/>
            <p:cNvSpPr>
              <a:spLocks noChangeArrowheads="1"/>
            </p:cNvSpPr>
            <p:nvPr/>
          </p:nvSpPr>
          <p:spPr bwMode="auto">
            <a:xfrm>
              <a:off x="2449" y="2299"/>
              <a:ext cx="81" cy="75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383" name="Oval 638"/>
            <p:cNvSpPr>
              <a:spLocks noChangeArrowheads="1"/>
            </p:cNvSpPr>
            <p:nvPr/>
          </p:nvSpPr>
          <p:spPr bwMode="auto">
            <a:xfrm>
              <a:off x="2613" y="2299"/>
              <a:ext cx="80" cy="75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384" name="Oval 639"/>
            <p:cNvSpPr>
              <a:spLocks noChangeArrowheads="1"/>
            </p:cNvSpPr>
            <p:nvPr/>
          </p:nvSpPr>
          <p:spPr bwMode="auto">
            <a:xfrm>
              <a:off x="2775" y="2299"/>
              <a:ext cx="82" cy="75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385" name="Oval 640"/>
            <p:cNvSpPr>
              <a:spLocks noChangeArrowheads="1"/>
            </p:cNvSpPr>
            <p:nvPr/>
          </p:nvSpPr>
          <p:spPr bwMode="auto">
            <a:xfrm>
              <a:off x="2939" y="2299"/>
              <a:ext cx="80" cy="75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386" name="Oval 641"/>
            <p:cNvSpPr>
              <a:spLocks noChangeArrowheads="1"/>
            </p:cNvSpPr>
            <p:nvPr/>
          </p:nvSpPr>
          <p:spPr bwMode="auto">
            <a:xfrm>
              <a:off x="3102" y="2299"/>
              <a:ext cx="81" cy="75"/>
            </a:xfrm>
            <a:prstGeom prst="ellipse">
              <a:avLst/>
            </a:prstGeom>
            <a:solidFill>
              <a:schemeClr val="folHlink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387" name="Line 648"/>
            <p:cNvSpPr>
              <a:spLocks noChangeShapeType="1"/>
            </p:cNvSpPr>
            <p:nvPr/>
          </p:nvSpPr>
          <p:spPr bwMode="auto">
            <a:xfrm>
              <a:off x="192" y="2562"/>
              <a:ext cx="3125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>
              <a:spAutoFit/>
            </a:bodyPr>
            <a:lstStyle/>
            <a:p>
              <a:endParaRPr lang="en-US"/>
            </a:p>
          </p:txBody>
        </p:sp>
        <p:sp>
          <p:nvSpPr>
            <p:cNvPr id="2388" name="Line 649"/>
            <p:cNvSpPr>
              <a:spLocks noChangeShapeType="1"/>
            </p:cNvSpPr>
            <p:nvPr/>
          </p:nvSpPr>
          <p:spPr bwMode="auto">
            <a:xfrm>
              <a:off x="192" y="3219"/>
              <a:ext cx="3125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>
              <a:spAutoFit/>
            </a:bodyPr>
            <a:lstStyle/>
            <a:p>
              <a:endParaRPr lang="en-US"/>
            </a:p>
          </p:txBody>
        </p:sp>
        <p:grpSp>
          <p:nvGrpSpPr>
            <p:cNvPr id="4" name="Group 686"/>
            <p:cNvGrpSpPr>
              <a:grpSpLocks/>
            </p:cNvGrpSpPr>
            <p:nvPr/>
          </p:nvGrpSpPr>
          <p:grpSpPr bwMode="auto">
            <a:xfrm>
              <a:off x="322" y="3611"/>
              <a:ext cx="2857" cy="254"/>
              <a:chOff x="1732" y="3583"/>
              <a:chExt cx="3072" cy="291"/>
            </a:xfrm>
          </p:grpSpPr>
          <p:sp>
            <p:nvSpPr>
              <p:cNvPr id="2392" name="Oval 650"/>
              <p:cNvSpPr>
                <a:spLocks noChangeArrowheads="1"/>
              </p:cNvSpPr>
              <p:nvPr/>
            </p:nvSpPr>
            <p:spPr bwMode="auto">
              <a:xfrm>
                <a:off x="1732" y="3583"/>
                <a:ext cx="88" cy="87"/>
              </a:xfrm>
              <a:prstGeom prst="ellipse">
                <a:avLst/>
              </a:prstGeom>
              <a:solidFill>
                <a:schemeClr val="folHlink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393" name="Oval 651"/>
              <p:cNvSpPr>
                <a:spLocks noChangeArrowheads="1"/>
              </p:cNvSpPr>
              <p:nvPr/>
            </p:nvSpPr>
            <p:spPr bwMode="auto">
              <a:xfrm>
                <a:off x="1908" y="3583"/>
                <a:ext cx="87" cy="87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394" name="Oval 652"/>
              <p:cNvSpPr>
                <a:spLocks noChangeArrowheads="1"/>
              </p:cNvSpPr>
              <p:nvPr/>
            </p:nvSpPr>
            <p:spPr bwMode="auto">
              <a:xfrm>
                <a:off x="2083" y="3583"/>
                <a:ext cx="88" cy="87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395" name="Oval 653"/>
              <p:cNvSpPr>
                <a:spLocks noChangeArrowheads="1"/>
              </p:cNvSpPr>
              <p:nvPr/>
            </p:nvSpPr>
            <p:spPr bwMode="auto">
              <a:xfrm>
                <a:off x="2259" y="3583"/>
                <a:ext cx="87" cy="87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396" name="Oval 654"/>
              <p:cNvSpPr>
                <a:spLocks noChangeArrowheads="1"/>
              </p:cNvSpPr>
              <p:nvPr/>
            </p:nvSpPr>
            <p:spPr bwMode="auto">
              <a:xfrm>
                <a:off x="2434" y="3583"/>
                <a:ext cx="88" cy="87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397" name="Oval 655"/>
              <p:cNvSpPr>
                <a:spLocks noChangeArrowheads="1"/>
              </p:cNvSpPr>
              <p:nvPr/>
            </p:nvSpPr>
            <p:spPr bwMode="auto">
              <a:xfrm>
                <a:off x="2610" y="3583"/>
                <a:ext cx="87" cy="87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398" name="Oval 656"/>
              <p:cNvSpPr>
                <a:spLocks noChangeArrowheads="1"/>
              </p:cNvSpPr>
              <p:nvPr/>
            </p:nvSpPr>
            <p:spPr bwMode="auto">
              <a:xfrm>
                <a:off x="2785" y="3583"/>
                <a:ext cx="88" cy="87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399" name="Oval 657"/>
              <p:cNvSpPr>
                <a:spLocks noChangeArrowheads="1"/>
              </p:cNvSpPr>
              <p:nvPr/>
            </p:nvSpPr>
            <p:spPr bwMode="auto">
              <a:xfrm>
                <a:off x="2961" y="3583"/>
                <a:ext cx="88" cy="87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400" name="Oval 658"/>
              <p:cNvSpPr>
                <a:spLocks noChangeArrowheads="1"/>
              </p:cNvSpPr>
              <p:nvPr/>
            </p:nvSpPr>
            <p:spPr bwMode="auto">
              <a:xfrm>
                <a:off x="3136" y="3583"/>
                <a:ext cx="88" cy="87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401" name="Oval 659"/>
              <p:cNvSpPr>
                <a:spLocks noChangeArrowheads="1"/>
              </p:cNvSpPr>
              <p:nvPr/>
            </p:nvSpPr>
            <p:spPr bwMode="auto">
              <a:xfrm>
                <a:off x="3312" y="3583"/>
                <a:ext cx="88" cy="87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402" name="Oval 660"/>
              <p:cNvSpPr>
                <a:spLocks noChangeArrowheads="1"/>
              </p:cNvSpPr>
              <p:nvPr/>
            </p:nvSpPr>
            <p:spPr bwMode="auto">
              <a:xfrm>
                <a:off x="3487" y="3583"/>
                <a:ext cx="88" cy="87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403" name="Oval 661"/>
              <p:cNvSpPr>
                <a:spLocks noChangeArrowheads="1"/>
              </p:cNvSpPr>
              <p:nvPr/>
            </p:nvSpPr>
            <p:spPr bwMode="auto">
              <a:xfrm>
                <a:off x="3663" y="3583"/>
                <a:ext cx="88" cy="87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404" name="Oval 662"/>
              <p:cNvSpPr>
                <a:spLocks noChangeArrowheads="1"/>
              </p:cNvSpPr>
              <p:nvPr/>
            </p:nvSpPr>
            <p:spPr bwMode="auto">
              <a:xfrm>
                <a:off x="3839" y="3583"/>
                <a:ext cx="87" cy="87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405" name="Oval 663"/>
              <p:cNvSpPr>
                <a:spLocks noChangeArrowheads="1"/>
              </p:cNvSpPr>
              <p:nvPr/>
            </p:nvSpPr>
            <p:spPr bwMode="auto">
              <a:xfrm>
                <a:off x="4014" y="3583"/>
                <a:ext cx="88" cy="87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406" name="Oval 664"/>
              <p:cNvSpPr>
                <a:spLocks noChangeArrowheads="1"/>
              </p:cNvSpPr>
              <p:nvPr/>
            </p:nvSpPr>
            <p:spPr bwMode="auto">
              <a:xfrm>
                <a:off x="4190" y="3583"/>
                <a:ext cx="87" cy="87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407" name="Oval 665"/>
              <p:cNvSpPr>
                <a:spLocks noChangeArrowheads="1"/>
              </p:cNvSpPr>
              <p:nvPr/>
            </p:nvSpPr>
            <p:spPr bwMode="auto">
              <a:xfrm>
                <a:off x="4365" y="3583"/>
                <a:ext cx="88" cy="87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408" name="Oval 666"/>
              <p:cNvSpPr>
                <a:spLocks noChangeArrowheads="1"/>
              </p:cNvSpPr>
              <p:nvPr/>
            </p:nvSpPr>
            <p:spPr bwMode="auto">
              <a:xfrm>
                <a:off x="4541" y="3583"/>
                <a:ext cx="87" cy="87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409" name="Oval 667"/>
              <p:cNvSpPr>
                <a:spLocks noChangeArrowheads="1"/>
              </p:cNvSpPr>
              <p:nvPr/>
            </p:nvSpPr>
            <p:spPr bwMode="auto">
              <a:xfrm>
                <a:off x="4716" y="3583"/>
                <a:ext cx="88" cy="87"/>
              </a:xfrm>
              <a:prstGeom prst="ellipse">
                <a:avLst/>
              </a:prstGeom>
              <a:solidFill>
                <a:schemeClr val="folHlink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410" name="Oval 668"/>
              <p:cNvSpPr>
                <a:spLocks noChangeArrowheads="1"/>
              </p:cNvSpPr>
              <p:nvPr/>
            </p:nvSpPr>
            <p:spPr bwMode="auto">
              <a:xfrm>
                <a:off x="1732" y="3787"/>
                <a:ext cx="88" cy="87"/>
              </a:xfrm>
              <a:prstGeom prst="ellipse">
                <a:avLst/>
              </a:prstGeom>
              <a:solidFill>
                <a:schemeClr val="folHlink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411" name="Oval 669"/>
              <p:cNvSpPr>
                <a:spLocks noChangeArrowheads="1"/>
              </p:cNvSpPr>
              <p:nvPr/>
            </p:nvSpPr>
            <p:spPr bwMode="auto">
              <a:xfrm>
                <a:off x="1908" y="3787"/>
                <a:ext cx="87" cy="87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412" name="Oval 670"/>
              <p:cNvSpPr>
                <a:spLocks noChangeArrowheads="1"/>
              </p:cNvSpPr>
              <p:nvPr/>
            </p:nvSpPr>
            <p:spPr bwMode="auto">
              <a:xfrm>
                <a:off x="2083" y="3787"/>
                <a:ext cx="88" cy="87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413" name="Oval 671"/>
              <p:cNvSpPr>
                <a:spLocks noChangeArrowheads="1"/>
              </p:cNvSpPr>
              <p:nvPr/>
            </p:nvSpPr>
            <p:spPr bwMode="auto">
              <a:xfrm>
                <a:off x="2259" y="3787"/>
                <a:ext cx="87" cy="87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414" name="Oval 672"/>
              <p:cNvSpPr>
                <a:spLocks noChangeArrowheads="1"/>
              </p:cNvSpPr>
              <p:nvPr/>
            </p:nvSpPr>
            <p:spPr bwMode="auto">
              <a:xfrm>
                <a:off x="2434" y="3787"/>
                <a:ext cx="88" cy="87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415" name="Oval 673"/>
              <p:cNvSpPr>
                <a:spLocks noChangeArrowheads="1"/>
              </p:cNvSpPr>
              <p:nvPr/>
            </p:nvSpPr>
            <p:spPr bwMode="auto">
              <a:xfrm>
                <a:off x="2610" y="3787"/>
                <a:ext cx="87" cy="87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416" name="Oval 674"/>
              <p:cNvSpPr>
                <a:spLocks noChangeArrowheads="1"/>
              </p:cNvSpPr>
              <p:nvPr/>
            </p:nvSpPr>
            <p:spPr bwMode="auto">
              <a:xfrm>
                <a:off x="2785" y="3787"/>
                <a:ext cx="88" cy="87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417" name="Oval 675"/>
              <p:cNvSpPr>
                <a:spLocks noChangeArrowheads="1"/>
              </p:cNvSpPr>
              <p:nvPr/>
            </p:nvSpPr>
            <p:spPr bwMode="auto">
              <a:xfrm>
                <a:off x="2961" y="3787"/>
                <a:ext cx="88" cy="87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418" name="Oval 676"/>
              <p:cNvSpPr>
                <a:spLocks noChangeArrowheads="1"/>
              </p:cNvSpPr>
              <p:nvPr/>
            </p:nvSpPr>
            <p:spPr bwMode="auto">
              <a:xfrm>
                <a:off x="3136" y="3787"/>
                <a:ext cx="88" cy="87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419" name="Oval 677"/>
              <p:cNvSpPr>
                <a:spLocks noChangeArrowheads="1"/>
              </p:cNvSpPr>
              <p:nvPr/>
            </p:nvSpPr>
            <p:spPr bwMode="auto">
              <a:xfrm>
                <a:off x="3312" y="3787"/>
                <a:ext cx="88" cy="87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420" name="Oval 678"/>
              <p:cNvSpPr>
                <a:spLocks noChangeArrowheads="1"/>
              </p:cNvSpPr>
              <p:nvPr/>
            </p:nvSpPr>
            <p:spPr bwMode="auto">
              <a:xfrm>
                <a:off x="3487" y="3787"/>
                <a:ext cx="88" cy="87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421" name="Oval 679"/>
              <p:cNvSpPr>
                <a:spLocks noChangeArrowheads="1"/>
              </p:cNvSpPr>
              <p:nvPr/>
            </p:nvSpPr>
            <p:spPr bwMode="auto">
              <a:xfrm>
                <a:off x="3663" y="3787"/>
                <a:ext cx="88" cy="87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422" name="Oval 680"/>
              <p:cNvSpPr>
                <a:spLocks noChangeArrowheads="1"/>
              </p:cNvSpPr>
              <p:nvPr/>
            </p:nvSpPr>
            <p:spPr bwMode="auto">
              <a:xfrm>
                <a:off x="3839" y="3787"/>
                <a:ext cx="87" cy="87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423" name="Oval 681"/>
              <p:cNvSpPr>
                <a:spLocks noChangeArrowheads="1"/>
              </p:cNvSpPr>
              <p:nvPr/>
            </p:nvSpPr>
            <p:spPr bwMode="auto">
              <a:xfrm>
                <a:off x="4014" y="3787"/>
                <a:ext cx="88" cy="87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424" name="Oval 682"/>
              <p:cNvSpPr>
                <a:spLocks noChangeArrowheads="1"/>
              </p:cNvSpPr>
              <p:nvPr/>
            </p:nvSpPr>
            <p:spPr bwMode="auto">
              <a:xfrm>
                <a:off x="4190" y="3787"/>
                <a:ext cx="87" cy="87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425" name="Oval 683"/>
              <p:cNvSpPr>
                <a:spLocks noChangeArrowheads="1"/>
              </p:cNvSpPr>
              <p:nvPr/>
            </p:nvSpPr>
            <p:spPr bwMode="auto">
              <a:xfrm>
                <a:off x="4365" y="3787"/>
                <a:ext cx="88" cy="87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426" name="Oval 684"/>
              <p:cNvSpPr>
                <a:spLocks noChangeArrowheads="1"/>
              </p:cNvSpPr>
              <p:nvPr/>
            </p:nvSpPr>
            <p:spPr bwMode="auto">
              <a:xfrm>
                <a:off x="4541" y="3787"/>
                <a:ext cx="87" cy="87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427" name="Oval 685"/>
              <p:cNvSpPr>
                <a:spLocks noChangeArrowheads="1"/>
              </p:cNvSpPr>
              <p:nvPr/>
            </p:nvSpPr>
            <p:spPr bwMode="auto">
              <a:xfrm>
                <a:off x="4716" y="3787"/>
                <a:ext cx="88" cy="87"/>
              </a:xfrm>
              <a:prstGeom prst="ellipse">
                <a:avLst/>
              </a:prstGeom>
              <a:solidFill>
                <a:schemeClr val="folHlink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spAutoFit/>
              </a:bodyPr>
              <a:lstStyle/>
              <a:p>
                <a:endParaRPr lang="en-US"/>
              </a:p>
            </p:txBody>
          </p:sp>
        </p:grpSp>
        <p:sp>
          <p:nvSpPr>
            <p:cNvPr id="2390" name="Line 689"/>
            <p:cNvSpPr>
              <a:spLocks noChangeShapeType="1"/>
            </p:cNvSpPr>
            <p:nvPr/>
          </p:nvSpPr>
          <p:spPr bwMode="auto">
            <a:xfrm flipH="1">
              <a:off x="1737" y="1064"/>
              <a:ext cx="23" cy="306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2391" name="Line 690"/>
            <p:cNvSpPr>
              <a:spLocks noChangeShapeType="1"/>
            </p:cNvSpPr>
            <p:nvPr/>
          </p:nvSpPr>
          <p:spPr bwMode="auto">
            <a:xfrm flipH="1">
              <a:off x="1085" y="1056"/>
              <a:ext cx="23" cy="306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</p:grpSp>
      <p:grpSp>
        <p:nvGrpSpPr>
          <p:cNvPr id="5" name="Group 771"/>
          <p:cNvGrpSpPr>
            <a:grpSpLocks/>
          </p:cNvGrpSpPr>
          <p:nvPr/>
        </p:nvGrpSpPr>
        <p:grpSpPr bwMode="auto">
          <a:xfrm>
            <a:off x="5257800" y="1447800"/>
            <a:ext cx="2133600" cy="1981200"/>
            <a:chOff x="3600" y="912"/>
            <a:chExt cx="1344" cy="1248"/>
          </a:xfrm>
        </p:grpSpPr>
        <p:graphicFrame>
          <p:nvGraphicFramePr>
            <p:cNvPr id="2057" name="Object 700"/>
            <p:cNvGraphicFramePr>
              <a:graphicFrameLocks noChangeAspect="1"/>
            </p:cNvGraphicFramePr>
            <p:nvPr/>
          </p:nvGraphicFramePr>
          <p:xfrm>
            <a:off x="3600" y="1392"/>
            <a:ext cx="256" cy="176"/>
          </p:xfrm>
          <a:graphic>
            <a:graphicData uri="http://schemas.openxmlformats.org/presentationml/2006/ole">
              <p:oleObj spid="_x0000_s2057" name="Equation" r:id="rId4" imgW="406080" imgH="279360" progId="Equation.3">
                <p:embed/>
              </p:oleObj>
            </a:graphicData>
          </a:graphic>
        </p:graphicFrame>
        <p:sp>
          <p:nvSpPr>
            <p:cNvPr id="2112" name="Line 692"/>
            <p:cNvSpPr>
              <a:spLocks noChangeShapeType="1"/>
            </p:cNvSpPr>
            <p:nvPr/>
          </p:nvSpPr>
          <p:spPr bwMode="auto">
            <a:xfrm>
              <a:off x="3936" y="912"/>
              <a:ext cx="0" cy="100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triangle" w="med" len="med"/>
              <a:tailEnd/>
            </a:ln>
          </p:spPr>
          <p:txBody>
            <a:bodyPr wrap="none">
              <a:spAutoFit/>
            </a:bodyPr>
            <a:lstStyle/>
            <a:p>
              <a:endParaRPr lang="en-US"/>
            </a:p>
          </p:txBody>
        </p:sp>
        <p:sp>
          <p:nvSpPr>
            <p:cNvPr id="2113" name="Line 693"/>
            <p:cNvSpPr>
              <a:spLocks noChangeShapeType="1"/>
            </p:cNvSpPr>
            <p:nvPr/>
          </p:nvSpPr>
          <p:spPr bwMode="auto">
            <a:xfrm rot="5400000">
              <a:off x="4440" y="1416"/>
              <a:ext cx="0" cy="100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triangle" w="med" len="med"/>
              <a:tailEnd/>
            </a:ln>
          </p:spPr>
          <p:txBody>
            <a:bodyPr wrap="none">
              <a:spAutoFit/>
            </a:bodyPr>
            <a:lstStyle/>
            <a:p>
              <a:endParaRPr lang="en-US"/>
            </a:p>
          </p:txBody>
        </p:sp>
        <p:graphicFrame>
          <p:nvGraphicFramePr>
            <p:cNvPr id="2058" name="Object 706"/>
            <p:cNvGraphicFramePr>
              <a:graphicFrameLocks noChangeAspect="1"/>
            </p:cNvGraphicFramePr>
            <p:nvPr/>
          </p:nvGraphicFramePr>
          <p:xfrm>
            <a:off x="4320" y="1992"/>
            <a:ext cx="208" cy="168"/>
          </p:xfrm>
          <a:graphic>
            <a:graphicData uri="http://schemas.openxmlformats.org/presentationml/2006/ole">
              <p:oleObj spid="_x0000_s2058" name="Equation" r:id="rId5" imgW="330120" imgH="266400" progId="Equation.3">
                <p:embed/>
              </p:oleObj>
            </a:graphicData>
          </a:graphic>
        </p:graphicFrame>
      </p:grpSp>
      <p:sp>
        <p:nvSpPr>
          <p:cNvPr id="2065" name="Oval 709"/>
          <p:cNvSpPr>
            <a:spLocks noChangeArrowheads="1"/>
          </p:cNvSpPr>
          <p:nvPr/>
        </p:nvSpPr>
        <p:spPr bwMode="auto">
          <a:xfrm>
            <a:off x="7192963" y="3970338"/>
            <a:ext cx="128587" cy="120650"/>
          </a:xfrm>
          <a:prstGeom prst="ellipse">
            <a:avLst/>
          </a:prstGeom>
          <a:solidFill>
            <a:srgbClr val="F4F498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066" name="Oval 710"/>
          <p:cNvSpPr>
            <a:spLocks noChangeArrowheads="1"/>
          </p:cNvSpPr>
          <p:nvPr/>
        </p:nvSpPr>
        <p:spPr bwMode="auto">
          <a:xfrm>
            <a:off x="7453313" y="3970338"/>
            <a:ext cx="127000" cy="120650"/>
          </a:xfrm>
          <a:prstGeom prst="ellipse">
            <a:avLst/>
          </a:prstGeom>
          <a:solidFill>
            <a:srgbClr val="F4F498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067" name="Oval 711"/>
          <p:cNvSpPr>
            <a:spLocks noChangeArrowheads="1"/>
          </p:cNvSpPr>
          <p:nvPr/>
        </p:nvSpPr>
        <p:spPr bwMode="auto">
          <a:xfrm>
            <a:off x="7710488" y="3970338"/>
            <a:ext cx="130175" cy="120650"/>
          </a:xfrm>
          <a:prstGeom prst="ellipse">
            <a:avLst/>
          </a:prstGeom>
          <a:solidFill>
            <a:srgbClr val="F4F498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068" name="Oval 712"/>
          <p:cNvSpPr>
            <a:spLocks noChangeArrowheads="1"/>
          </p:cNvSpPr>
          <p:nvPr/>
        </p:nvSpPr>
        <p:spPr bwMode="auto">
          <a:xfrm>
            <a:off x="7970838" y="3970338"/>
            <a:ext cx="127000" cy="120650"/>
          </a:xfrm>
          <a:prstGeom prst="ellipse">
            <a:avLst/>
          </a:prstGeom>
          <a:solidFill>
            <a:srgbClr val="F4F498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069" name="Oval 714"/>
          <p:cNvSpPr>
            <a:spLocks noChangeArrowheads="1"/>
          </p:cNvSpPr>
          <p:nvPr/>
        </p:nvSpPr>
        <p:spPr bwMode="auto">
          <a:xfrm>
            <a:off x="6934200" y="4213225"/>
            <a:ext cx="128588" cy="120650"/>
          </a:xfrm>
          <a:prstGeom prst="ellipse">
            <a:avLst/>
          </a:prstGeom>
          <a:solidFill>
            <a:srgbClr val="F4F498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070" name="Oval 715"/>
          <p:cNvSpPr>
            <a:spLocks noChangeArrowheads="1"/>
          </p:cNvSpPr>
          <p:nvPr/>
        </p:nvSpPr>
        <p:spPr bwMode="auto">
          <a:xfrm>
            <a:off x="7192963" y="4213225"/>
            <a:ext cx="128587" cy="12065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071" name="Oval 716"/>
          <p:cNvSpPr>
            <a:spLocks noChangeArrowheads="1"/>
          </p:cNvSpPr>
          <p:nvPr/>
        </p:nvSpPr>
        <p:spPr bwMode="auto">
          <a:xfrm>
            <a:off x="7453313" y="4213225"/>
            <a:ext cx="127000" cy="12065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072" name="Oval 717"/>
          <p:cNvSpPr>
            <a:spLocks noChangeArrowheads="1"/>
          </p:cNvSpPr>
          <p:nvPr/>
        </p:nvSpPr>
        <p:spPr bwMode="auto">
          <a:xfrm>
            <a:off x="7710488" y="4213225"/>
            <a:ext cx="130175" cy="12065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073" name="Oval 718"/>
          <p:cNvSpPr>
            <a:spLocks noChangeArrowheads="1"/>
          </p:cNvSpPr>
          <p:nvPr/>
        </p:nvSpPr>
        <p:spPr bwMode="auto">
          <a:xfrm>
            <a:off x="7970838" y="4213225"/>
            <a:ext cx="127000" cy="12065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074" name="Oval 719"/>
          <p:cNvSpPr>
            <a:spLocks noChangeArrowheads="1"/>
          </p:cNvSpPr>
          <p:nvPr/>
        </p:nvSpPr>
        <p:spPr bwMode="auto">
          <a:xfrm>
            <a:off x="8229600" y="4213225"/>
            <a:ext cx="128588" cy="120650"/>
          </a:xfrm>
          <a:prstGeom prst="ellipse">
            <a:avLst/>
          </a:prstGeom>
          <a:solidFill>
            <a:schemeClr val="fol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075" name="Oval 720"/>
          <p:cNvSpPr>
            <a:spLocks noChangeArrowheads="1"/>
          </p:cNvSpPr>
          <p:nvPr/>
        </p:nvSpPr>
        <p:spPr bwMode="auto">
          <a:xfrm>
            <a:off x="6934200" y="4495800"/>
            <a:ext cx="128588" cy="120650"/>
          </a:xfrm>
          <a:prstGeom prst="ellipse">
            <a:avLst/>
          </a:prstGeom>
          <a:solidFill>
            <a:srgbClr val="F4F498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076" name="Oval 721"/>
          <p:cNvSpPr>
            <a:spLocks noChangeArrowheads="1"/>
          </p:cNvSpPr>
          <p:nvPr/>
        </p:nvSpPr>
        <p:spPr bwMode="auto">
          <a:xfrm>
            <a:off x="7192963" y="4495800"/>
            <a:ext cx="128587" cy="12065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077" name="Oval 722"/>
          <p:cNvSpPr>
            <a:spLocks noChangeArrowheads="1"/>
          </p:cNvSpPr>
          <p:nvPr/>
        </p:nvSpPr>
        <p:spPr bwMode="auto">
          <a:xfrm>
            <a:off x="7453313" y="4495800"/>
            <a:ext cx="127000" cy="12065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078" name="Oval 723"/>
          <p:cNvSpPr>
            <a:spLocks noChangeArrowheads="1"/>
          </p:cNvSpPr>
          <p:nvPr/>
        </p:nvSpPr>
        <p:spPr bwMode="auto">
          <a:xfrm>
            <a:off x="7710488" y="4495800"/>
            <a:ext cx="130175" cy="12065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079" name="Oval 724"/>
          <p:cNvSpPr>
            <a:spLocks noChangeArrowheads="1"/>
          </p:cNvSpPr>
          <p:nvPr/>
        </p:nvSpPr>
        <p:spPr bwMode="auto">
          <a:xfrm>
            <a:off x="7970838" y="4495800"/>
            <a:ext cx="127000" cy="12065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080" name="Oval 725"/>
          <p:cNvSpPr>
            <a:spLocks noChangeArrowheads="1"/>
          </p:cNvSpPr>
          <p:nvPr/>
        </p:nvSpPr>
        <p:spPr bwMode="auto">
          <a:xfrm>
            <a:off x="8229600" y="4495800"/>
            <a:ext cx="128588" cy="120650"/>
          </a:xfrm>
          <a:prstGeom prst="ellipse">
            <a:avLst/>
          </a:prstGeom>
          <a:solidFill>
            <a:schemeClr val="fol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081" name="Oval 726"/>
          <p:cNvSpPr>
            <a:spLocks noChangeArrowheads="1"/>
          </p:cNvSpPr>
          <p:nvPr/>
        </p:nvSpPr>
        <p:spPr bwMode="auto">
          <a:xfrm>
            <a:off x="6934200" y="4737100"/>
            <a:ext cx="128588" cy="120650"/>
          </a:xfrm>
          <a:prstGeom prst="ellipse">
            <a:avLst/>
          </a:prstGeom>
          <a:solidFill>
            <a:srgbClr val="F4F498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082" name="Oval 727"/>
          <p:cNvSpPr>
            <a:spLocks noChangeArrowheads="1"/>
          </p:cNvSpPr>
          <p:nvPr/>
        </p:nvSpPr>
        <p:spPr bwMode="auto">
          <a:xfrm>
            <a:off x="7192963" y="4737100"/>
            <a:ext cx="128587" cy="12065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083" name="Oval 728"/>
          <p:cNvSpPr>
            <a:spLocks noChangeArrowheads="1"/>
          </p:cNvSpPr>
          <p:nvPr/>
        </p:nvSpPr>
        <p:spPr bwMode="auto">
          <a:xfrm>
            <a:off x="7453313" y="4737100"/>
            <a:ext cx="127000" cy="12065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084" name="Oval 729"/>
          <p:cNvSpPr>
            <a:spLocks noChangeArrowheads="1"/>
          </p:cNvSpPr>
          <p:nvPr/>
        </p:nvSpPr>
        <p:spPr bwMode="auto">
          <a:xfrm>
            <a:off x="7710488" y="4737100"/>
            <a:ext cx="130175" cy="12065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085" name="Oval 730"/>
          <p:cNvSpPr>
            <a:spLocks noChangeArrowheads="1"/>
          </p:cNvSpPr>
          <p:nvPr/>
        </p:nvSpPr>
        <p:spPr bwMode="auto">
          <a:xfrm>
            <a:off x="7970838" y="4737100"/>
            <a:ext cx="127000" cy="12065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086" name="Oval 731"/>
          <p:cNvSpPr>
            <a:spLocks noChangeArrowheads="1"/>
          </p:cNvSpPr>
          <p:nvPr/>
        </p:nvSpPr>
        <p:spPr bwMode="auto">
          <a:xfrm>
            <a:off x="8229600" y="4737100"/>
            <a:ext cx="128588" cy="120650"/>
          </a:xfrm>
          <a:prstGeom prst="ellipse">
            <a:avLst/>
          </a:prstGeom>
          <a:solidFill>
            <a:schemeClr val="fol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087" name="Oval 732"/>
          <p:cNvSpPr>
            <a:spLocks noChangeArrowheads="1"/>
          </p:cNvSpPr>
          <p:nvPr/>
        </p:nvSpPr>
        <p:spPr bwMode="auto">
          <a:xfrm>
            <a:off x="6934200" y="5018088"/>
            <a:ext cx="128588" cy="122237"/>
          </a:xfrm>
          <a:prstGeom prst="ellipse">
            <a:avLst/>
          </a:prstGeom>
          <a:solidFill>
            <a:srgbClr val="F4F498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088" name="Oval 733"/>
          <p:cNvSpPr>
            <a:spLocks noChangeArrowheads="1"/>
          </p:cNvSpPr>
          <p:nvPr/>
        </p:nvSpPr>
        <p:spPr bwMode="auto">
          <a:xfrm>
            <a:off x="7192963" y="5018088"/>
            <a:ext cx="128587" cy="122237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089" name="Oval 734"/>
          <p:cNvSpPr>
            <a:spLocks noChangeArrowheads="1"/>
          </p:cNvSpPr>
          <p:nvPr/>
        </p:nvSpPr>
        <p:spPr bwMode="auto">
          <a:xfrm>
            <a:off x="7453313" y="5018088"/>
            <a:ext cx="127000" cy="122237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090" name="Oval 735"/>
          <p:cNvSpPr>
            <a:spLocks noChangeArrowheads="1"/>
          </p:cNvSpPr>
          <p:nvPr/>
        </p:nvSpPr>
        <p:spPr bwMode="auto">
          <a:xfrm>
            <a:off x="7710488" y="5018088"/>
            <a:ext cx="130175" cy="122237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091" name="Oval 736"/>
          <p:cNvSpPr>
            <a:spLocks noChangeArrowheads="1"/>
          </p:cNvSpPr>
          <p:nvPr/>
        </p:nvSpPr>
        <p:spPr bwMode="auto">
          <a:xfrm>
            <a:off x="7970838" y="5018088"/>
            <a:ext cx="127000" cy="122237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092" name="Oval 737"/>
          <p:cNvSpPr>
            <a:spLocks noChangeArrowheads="1"/>
          </p:cNvSpPr>
          <p:nvPr/>
        </p:nvSpPr>
        <p:spPr bwMode="auto">
          <a:xfrm>
            <a:off x="8229600" y="5018088"/>
            <a:ext cx="128588" cy="122237"/>
          </a:xfrm>
          <a:prstGeom prst="ellipse">
            <a:avLst/>
          </a:prstGeom>
          <a:solidFill>
            <a:schemeClr val="fol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093" name="Oval 739"/>
          <p:cNvSpPr>
            <a:spLocks noChangeArrowheads="1"/>
          </p:cNvSpPr>
          <p:nvPr/>
        </p:nvSpPr>
        <p:spPr bwMode="auto">
          <a:xfrm>
            <a:off x="7192963" y="5260975"/>
            <a:ext cx="128587" cy="120650"/>
          </a:xfrm>
          <a:prstGeom prst="ellipse">
            <a:avLst/>
          </a:prstGeom>
          <a:solidFill>
            <a:srgbClr val="F4F498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094" name="Oval 740"/>
          <p:cNvSpPr>
            <a:spLocks noChangeArrowheads="1"/>
          </p:cNvSpPr>
          <p:nvPr/>
        </p:nvSpPr>
        <p:spPr bwMode="auto">
          <a:xfrm>
            <a:off x="7453313" y="5260975"/>
            <a:ext cx="127000" cy="120650"/>
          </a:xfrm>
          <a:prstGeom prst="ellipse">
            <a:avLst/>
          </a:prstGeom>
          <a:solidFill>
            <a:srgbClr val="F4F498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095" name="Oval 741"/>
          <p:cNvSpPr>
            <a:spLocks noChangeArrowheads="1"/>
          </p:cNvSpPr>
          <p:nvPr/>
        </p:nvSpPr>
        <p:spPr bwMode="auto">
          <a:xfrm>
            <a:off x="7710488" y="5260975"/>
            <a:ext cx="130175" cy="120650"/>
          </a:xfrm>
          <a:prstGeom prst="ellipse">
            <a:avLst/>
          </a:prstGeom>
          <a:solidFill>
            <a:srgbClr val="F4F498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096" name="Oval 742"/>
          <p:cNvSpPr>
            <a:spLocks noChangeArrowheads="1"/>
          </p:cNvSpPr>
          <p:nvPr/>
        </p:nvSpPr>
        <p:spPr bwMode="auto">
          <a:xfrm>
            <a:off x="7970838" y="5260975"/>
            <a:ext cx="127000" cy="120650"/>
          </a:xfrm>
          <a:prstGeom prst="ellipse">
            <a:avLst/>
          </a:prstGeom>
          <a:solidFill>
            <a:srgbClr val="F4F498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097" name="Line 744"/>
          <p:cNvSpPr>
            <a:spLocks noChangeShapeType="1"/>
          </p:cNvSpPr>
          <p:nvPr/>
        </p:nvSpPr>
        <p:spPr bwMode="auto">
          <a:xfrm>
            <a:off x="6324600" y="4137025"/>
            <a:ext cx="2133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098" name="Line 745"/>
          <p:cNvSpPr>
            <a:spLocks noChangeShapeType="1"/>
          </p:cNvSpPr>
          <p:nvPr/>
        </p:nvSpPr>
        <p:spPr bwMode="auto">
          <a:xfrm>
            <a:off x="6324600" y="5203825"/>
            <a:ext cx="21717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099" name="Line 746"/>
          <p:cNvSpPr>
            <a:spLocks noChangeShapeType="1"/>
          </p:cNvSpPr>
          <p:nvPr/>
        </p:nvSpPr>
        <p:spPr bwMode="auto">
          <a:xfrm rot="-5400000">
            <a:off x="6096000" y="4860925"/>
            <a:ext cx="2057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100" name="Line 747"/>
          <p:cNvSpPr>
            <a:spLocks noChangeShapeType="1"/>
          </p:cNvSpPr>
          <p:nvPr/>
        </p:nvSpPr>
        <p:spPr bwMode="auto">
          <a:xfrm rot="-5400000">
            <a:off x="7124700" y="4860925"/>
            <a:ext cx="2057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graphicFrame>
        <p:nvGraphicFramePr>
          <p:cNvPr id="2050" name="Object 749"/>
          <p:cNvGraphicFramePr>
            <a:graphicFrameLocks noChangeAspect="1"/>
          </p:cNvGraphicFramePr>
          <p:nvPr/>
        </p:nvGraphicFramePr>
        <p:xfrm>
          <a:off x="7467600" y="5584825"/>
          <a:ext cx="292100" cy="190500"/>
        </p:xfrm>
        <a:graphic>
          <a:graphicData uri="http://schemas.openxmlformats.org/presentationml/2006/ole">
            <p:oleObj spid="_x0000_s2050" name="Equation" r:id="rId6" imgW="291960" imgH="190440" progId="Equation.3">
              <p:embed/>
            </p:oleObj>
          </a:graphicData>
        </a:graphic>
      </p:graphicFrame>
      <p:graphicFrame>
        <p:nvGraphicFramePr>
          <p:cNvPr id="2051" name="Object 750"/>
          <p:cNvGraphicFramePr>
            <a:graphicFrameLocks noChangeAspect="1"/>
          </p:cNvGraphicFramePr>
          <p:nvPr/>
        </p:nvGraphicFramePr>
        <p:xfrm>
          <a:off x="6477000" y="4594225"/>
          <a:ext cx="292100" cy="241300"/>
        </p:xfrm>
        <a:graphic>
          <a:graphicData uri="http://schemas.openxmlformats.org/presentationml/2006/ole">
            <p:oleObj spid="_x0000_s2051" name="Equation" r:id="rId7" imgW="291960" imgH="241200" progId="Equation.3">
              <p:embed/>
            </p:oleObj>
          </a:graphicData>
        </a:graphic>
      </p:graphicFrame>
      <p:sp>
        <p:nvSpPr>
          <p:cNvPr id="2101" name="Line 751"/>
          <p:cNvSpPr>
            <a:spLocks noChangeShapeType="1"/>
          </p:cNvSpPr>
          <p:nvPr/>
        </p:nvSpPr>
        <p:spPr bwMode="auto">
          <a:xfrm flipV="1">
            <a:off x="6629400" y="4137025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2102" name="Line 752"/>
          <p:cNvSpPr>
            <a:spLocks noChangeShapeType="1"/>
          </p:cNvSpPr>
          <p:nvPr/>
        </p:nvSpPr>
        <p:spPr bwMode="auto">
          <a:xfrm>
            <a:off x="6629400" y="4899025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103" name="Line 753"/>
          <p:cNvSpPr>
            <a:spLocks noChangeShapeType="1"/>
          </p:cNvSpPr>
          <p:nvPr/>
        </p:nvSpPr>
        <p:spPr bwMode="auto">
          <a:xfrm>
            <a:off x="7848600" y="5661025"/>
            <a:ext cx="30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2104" name="Line 754"/>
          <p:cNvSpPr>
            <a:spLocks noChangeShapeType="1"/>
          </p:cNvSpPr>
          <p:nvPr/>
        </p:nvSpPr>
        <p:spPr bwMode="auto">
          <a:xfrm>
            <a:off x="7124700" y="5661025"/>
            <a:ext cx="30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105" name="Line 755"/>
          <p:cNvSpPr>
            <a:spLocks noChangeShapeType="1"/>
          </p:cNvSpPr>
          <p:nvPr/>
        </p:nvSpPr>
        <p:spPr bwMode="auto">
          <a:xfrm flipV="1">
            <a:off x="6997700" y="5368925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>
            <a:spAutoFit/>
          </a:bodyPr>
          <a:lstStyle/>
          <a:p>
            <a:endParaRPr lang="en-US"/>
          </a:p>
        </p:txBody>
      </p:sp>
      <p:graphicFrame>
        <p:nvGraphicFramePr>
          <p:cNvPr id="2052" name="Object 758"/>
          <p:cNvGraphicFramePr>
            <a:graphicFrameLocks noChangeAspect="1"/>
          </p:cNvGraphicFramePr>
          <p:nvPr/>
        </p:nvGraphicFramePr>
        <p:xfrm>
          <a:off x="6781800" y="6042025"/>
          <a:ext cx="495300" cy="241300"/>
        </p:xfrm>
        <a:graphic>
          <a:graphicData uri="http://schemas.openxmlformats.org/presentationml/2006/ole">
            <p:oleObj spid="_x0000_s2052" name="Equation" r:id="rId8" imgW="495000" imgH="241200" progId="Equation.3">
              <p:embed/>
            </p:oleObj>
          </a:graphicData>
        </a:graphic>
      </p:graphicFrame>
      <p:sp>
        <p:nvSpPr>
          <p:cNvPr id="2106" name="Line 760"/>
          <p:cNvSpPr>
            <a:spLocks noChangeShapeType="1"/>
          </p:cNvSpPr>
          <p:nvPr/>
        </p:nvSpPr>
        <p:spPr bwMode="auto">
          <a:xfrm flipV="1">
            <a:off x="8293100" y="5318125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>
            <a:spAutoFit/>
          </a:bodyPr>
          <a:lstStyle/>
          <a:p>
            <a:endParaRPr lang="en-US"/>
          </a:p>
        </p:txBody>
      </p:sp>
      <p:graphicFrame>
        <p:nvGraphicFramePr>
          <p:cNvPr id="2053" name="Object 762"/>
          <p:cNvGraphicFramePr>
            <a:graphicFrameLocks noChangeAspect="1"/>
          </p:cNvGraphicFramePr>
          <p:nvPr/>
        </p:nvGraphicFramePr>
        <p:xfrm>
          <a:off x="7848600" y="6042025"/>
          <a:ext cx="927100" cy="241300"/>
        </p:xfrm>
        <a:graphic>
          <a:graphicData uri="http://schemas.openxmlformats.org/presentationml/2006/ole">
            <p:oleObj spid="_x0000_s2053" name="Equation" r:id="rId9" imgW="927000" imgH="241200" progId="Equation.3">
              <p:embed/>
            </p:oleObj>
          </a:graphicData>
        </a:graphic>
      </p:graphicFrame>
      <p:sp>
        <p:nvSpPr>
          <p:cNvPr id="2107" name="Line 763"/>
          <p:cNvSpPr>
            <a:spLocks noChangeShapeType="1"/>
          </p:cNvSpPr>
          <p:nvPr/>
        </p:nvSpPr>
        <p:spPr bwMode="auto">
          <a:xfrm rot="5400000" flipV="1">
            <a:off x="6731000" y="3717925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2108" name="Line 764"/>
          <p:cNvSpPr>
            <a:spLocks noChangeShapeType="1"/>
          </p:cNvSpPr>
          <p:nvPr/>
        </p:nvSpPr>
        <p:spPr bwMode="auto">
          <a:xfrm rot="5400000" flipV="1">
            <a:off x="6705600" y="5013325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>
            <a:spAutoFit/>
          </a:bodyPr>
          <a:lstStyle/>
          <a:p>
            <a:endParaRPr lang="en-US"/>
          </a:p>
        </p:txBody>
      </p:sp>
      <p:graphicFrame>
        <p:nvGraphicFramePr>
          <p:cNvPr id="2054" name="Object 767"/>
          <p:cNvGraphicFramePr>
            <a:graphicFrameLocks noChangeAspect="1"/>
          </p:cNvGraphicFramePr>
          <p:nvPr/>
        </p:nvGraphicFramePr>
        <p:xfrm>
          <a:off x="5715000" y="5219700"/>
          <a:ext cx="558800" cy="292100"/>
        </p:xfrm>
        <a:graphic>
          <a:graphicData uri="http://schemas.openxmlformats.org/presentationml/2006/ole">
            <p:oleObj spid="_x0000_s2054" name="Equation" r:id="rId10" imgW="558720" imgH="291960" progId="Equation.3">
              <p:embed/>
            </p:oleObj>
          </a:graphicData>
        </a:graphic>
      </p:graphicFrame>
      <p:graphicFrame>
        <p:nvGraphicFramePr>
          <p:cNvPr id="2055" name="Object 769"/>
          <p:cNvGraphicFramePr>
            <a:graphicFrameLocks noChangeAspect="1"/>
          </p:cNvGraphicFramePr>
          <p:nvPr/>
        </p:nvGraphicFramePr>
        <p:xfrm>
          <a:off x="5372100" y="3898900"/>
          <a:ext cx="990600" cy="292100"/>
        </p:xfrm>
        <a:graphic>
          <a:graphicData uri="http://schemas.openxmlformats.org/presentationml/2006/ole">
            <p:oleObj spid="_x0000_s2055" name="Equation" r:id="rId11" imgW="990360" imgH="291960" progId="Equation.3">
              <p:embed/>
            </p:oleObj>
          </a:graphicData>
        </a:graphic>
      </p:graphicFrame>
      <p:sp>
        <p:nvSpPr>
          <p:cNvPr id="2109" name="Text Box 770"/>
          <p:cNvSpPr txBox="1">
            <a:spLocks noChangeArrowheads="1"/>
          </p:cNvSpPr>
          <p:nvPr/>
        </p:nvSpPr>
        <p:spPr bwMode="auto">
          <a:xfrm>
            <a:off x="5791200" y="1447800"/>
            <a:ext cx="29718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Real*8   u(0:nx+1, 0:ny+1, 0:1)</a:t>
            </a:r>
          </a:p>
        </p:txBody>
      </p:sp>
      <p:sp>
        <p:nvSpPr>
          <p:cNvPr id="2110" name="Line 772"/>
          <p:cNvSpPr>
            <a:spLocks noChangeShapeType="1"/>
          </p:cNvSpPr>
          <p:nvPr/>
        </p:nvSpPr>
        <p:spPr bwMode="auto">
          <a:xfrm flipH="1">
            <a:off x="7848600" y="1752600"/>
            <a:ext cx="5334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graphicFrame>
        <p:nvGraphicFramePr>
          <p:cNvPr id="2056" name="Object 774"/>
          <p:cNvGraphicFramePr>
            <a:graphicFrameLocks noChangeAspect="1"/>
          </p:cNvGraphicFramePr>
          <p:nvPr/>
        </p:nvGraphicFramePr>
        <p:xfrm>
          <a:off x="7315200" y="2362200"/>
          <a:ext cx="762000" cy="241300"/>
        </p:xfrm>
        <a:graphic>
          <a:graphicData uri="http://schemas.openxmlformats.org/presentationml/2006/ole">
            <p:oleObj spid="_x0000_s2056" name="Equation" r:id="rId12" imgW="761760" imgH="241200" progId="Equation.3">
              <p:embed/>
            </p:oleObj>
          </a:graphicData>
        </a:graphic>
      </p:graphicFrame>
      <p:sp>
        <p:nvSpPr>
          <p:cNvPr id="2111" name="Text Box 775"/>
          <p:cNvSpPr txBox="1">
            <a:spLocks noChangeArrowheads="1"/>
          </p:cNvSpPr>
          <p:nvPr/>
        </p:nvSpPr>
        <p:spPr bwMode="auto">
          <a:xfrm>
            <a:off x="6054725" y="2336800"/>
            <a:ext cx="1306513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Arial Unicode MS" pitchFamily="34" charset="-128"/>
              </a:rPr>
              <a:t>‘</a:t>
            </a:r>
            <a:r>
              <a:rPr lang="en-US"/>
              <a:t>time</a:t>
            </a:r>
            <a:r>
              <a:rPr lang="en-US">
                <a:latin typeface="Arial Unicode MS" pitchFamily="34" charset="-128"/>
              </a:rPr>
              <a:t>’</a:t>
            </a:r>
            <a:r>
              <a:rPr lang="en-US"/>
              <a:t> level =</a:t>
            </a:r>
          </a:p>
        </p:txBody>
      </p:sp>
    </p:spTree>
  </p:cSld>
  <p:clrMapOvr>
    <a:masterClrMapping/>
  </p:clrMapOvr>
  <p:transition/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Cray Inc. Preliminary and Proprietary</a:t>
            </a:r>
          </a:p>
        </p:txBody>
      </p:sp>
      <p:sp>
        <p:nvSpPr>
          <p:cNvPr id="3076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6732E90-0B10-4517-B5E0-A62318EC07DA}" type="slidenum">
              <a:rPr lang="en-US" smtClean="0"/>
              <a:pPr/>
              <a:t>37</a:t>
            </a:fld>
            <a:r>
              <a:rPr lang="en-US" smtClean="0"/>
              <a:t> </a:t>
            </a:r>
          </a:p>
        </p:txBody>
      </p:sp>
      <p:sp>
        <p:nvSpPr>
          <p:cNvPr id="3077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sz="2800" smtClean="0"/>
              <a:t>High-level structure of code</a:t>
            </a:r>
            <a:br>
              <a:rPr lang="en-US" sz="2800" smtClean="0"/>
            </a:br>
            <a:endParaRPr lang="en-US" sz="2800" smtClean="0"/>
          </a:p>
        </p:txBody>
      </p:sp>
      <p:sp>
        <p:nvSpPr>
          <p:cNvPr id="3078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212725" y="1206500"/>
            <a:ext cx="8626475" cy="5187950"/>
          </a:xfrm>
        </p:spPr>
        <p:txBody>
          <a:bodyPr/>
          <a:lstStyle/>
          <a:p>
            <a:pPr eaLnBrk="1" hangingPunct="1"/>
            <a:r>
              <a:rPr lang="en-US" sz="2000" smtClean="0"/>
              <a:t>INIT</a:t>
            </a:r>
          </a:p>
          <a:p>
            <a:pPr eaLnBrk="1" hangingPunct="1"/>
            <a:r>
              <a:rPr lang="en-US" sz="2000" smtClean="0"/>
              <a:t>Use #ifdef MPI, #ifdef CAF, #ifdef CAF_overlap in single source</a:t>
            </a:r>
          </a:p>
          <a:p>
            <a:pPr eaLnBrk="1" hangingPunct="1"/>
            <a:r>
              <a:rPr lang="en-US" sz="2000" smtClean="0"/>
              <a:t>Set global boundary conditions</a:t>
            </a:r>
          </a:p>
          <a:p>
            <a:pPr eaLnBrk="1" hangingPunct="1"/>
            <a:r>
              <a:rPr lang="en-US" sz="2000" smtClean="0"/>
              <a:t>DO iter = 1, maxiter</a:t>
            </a:r>
          </a:p>
          <a:p>
            <a:pPr lvl="1" eaLnBrk="1" hangingPunct="1"/>
            <a:r>
              <a:rPr lang="en-US" sz="1800" b="1" smtClean="0"/>
              <a:t>Communicate</a:t>
            </a:r>
            <a:r>
              <a:rPr lang="en-US" sz="1800" smtClean="0"/>
              <a:t> halo exchanges via MPI or CAF</a:t>
            </a:r>
          </a:p>
          <a:p>
            <a:pPr lvl="1" eaLnBrk="1" hangingPunct="1"/>
            <a:r>
              <a:rPr lang="en-US" sz="1800" b="1" smtClean="0"/>
              <a:t>Compute</a:t>
            </a:r>
            <a:r>
              <a:rPr lang="en-US" sz="1800" smtClean="0"/>
              <a:t> for each processor </a:t>
            </a:r>
          </a:p>
          <a:p>
            <a:pPr lvl="2" eaLnBrk="1" hangingPunct="1"/>
            <a:r>
              <a:rPr lang="en-US" sz="1800" smtClean="0"/>
              <a:t>Call Laplace (u, k0, k1, dumax, nx, ny, alpha)</a:t>
            </a:r>
          </a:p>
          <a:p>
            <a:pPr lvl="2" eaLnBrk="1" hangingPunct="1"/>
            <a:r>
              <a:rPr lang="en-US" sz="1800" smtClean="0"/>
              <a:t>After loops in Laplace for MPI, CAF </a:t>
            </a:r>
            <a:r>
              <a:rPr lang="en-US" sz="1800" b="1" smtClean="0"/>
              <a:t>return</a:t>
            </a:r>
            <a:r>
              <a:rPr lang="en-US" sz="1800" smtClean="0"/>
              <a:t>. For CAF_overlap communicate a) halo data, and b) each PE PUT local dumax to ‘master’</a:t>
            </a:r>
          </a:p>
          <a:p>
            <a:pPr lvl="1" eaLnBrk="1" hangingPunct="1"/>
            <a:r>
              <a:rPr lang="en-US" sz="1800" b="1" smtClean="0"/>
              <a:t>Communicate</a:t>
            </a:r>
            <a:r>
              <a:rPr lang="en-US" sz="1800" smtClean="0"/>
              <a:t> dumax:</a:t>
            </a:r>
          </a:p>
          <a:p>
            <a:pPr lvl="2" eaLnBrk="1" hangingPunct="1"/>
            <a:r>
              <a:rPr lang="en-US" sz="1800" smtClean="0"/>
              <a:t>MPI – Allreduce</a:t>
            </a:r>
          </a:p>
          <a:p>
            <a:pPr lvl="2" eaLnBrk="1" hangingPunct="1"/>
            <a:r>
              <a:rPr lang="en-US" sz="1800" smtClean="0"/>
              <a:t>CAF – master reads dumax[source_pe], computes global_dumax, broadcasts global_dumax[dest_pe]</a:t>
            </a:r>
          </a:p>
          <a:p>
            <a:pPr lvl="2" eaLnBrk="1" hangingPunct="1"/>
            <a:r>
              <a:rPr lang="en-US" sz="1800" smtClean="0"/>
              <a:t>CAF_overlap – master computes global_dumax from </a:t>
            </a:r>
            <a:r>
              <a:rPr lang="en-US" sz="1800" i="1" smtClean="0"/>
              <a:t>local</a:t>
            </a:r>
            <a:r>
              <a:rPr lang="en-US" sz="1800" smtClean="0"/>
              <a:t> dumax </a:t>
            </a:r>
            <a:r>
              <a:rPr lang="en-US" sz="1800" i="1" smtClean="0"/>
              <a:t>array</a:t>
            </a:r>
            <a:r>
              <a:rPr lang="en-US" sz="1800" smtClean="0"/>
              <a:t> (filled by all PEs while in Laplace), broadcasts global_dumax[dest_pe]</a:t>
            </a:r>
          </a:p>
          <a:p>
            <a:pPr eaLnBrk="1" hangingPunct="1"/>
            <a:r>
              <a:rPr lang="en-US" sz="2000" smtClean="0"/>
              <a:t>If(global_dumax &lt;   ) go to 1000	</a:t>
            </a:r>
            <a:r>
              <a:rPr lang="en-US" sz="2000" smtClean="0">
                <a:sym typeface="Wingdings" pitchFamily="2" charset="2"/>
              </a:rPr>
              <a:t> convergence test</a:t>
            </a:r>
            <a:endParaRPr lang="en-US" sz="2000" smtClean="0"/>
          </a:p>
        </p:txBody>
      </p:sp>
      <p:graphicFrame>
        <p:nvGraphicFramePr>
          <p:cNvPr id="3074" name="Object 7"/>
          <p:cNvGraphicFramePr>
            <a:graphicFrameLocks noChangeAspect="1"/>
          </p:cNvGraphicFramePr>
          <p:nvPr>
            <p:ph sz="half" idx="2"/>
          </p:nvPr>
        </p:nvGraphicFramePr>
        <p:xfrm>
          <a:off x="2717800" y="5715000"/>
          <a:ext cx="212725" cy="228600"/>
        </p:xfrm>
        <a:graphic>
          <a:graphicData uri="http://schemas.openxmlformats.org/presentationml/2006/ole">
            <p:oleObj spid="_x0000_s3074" name="Equation" r:id="rId4" imgW="177480" imgH="190440" progId="Equation.3">
              <p:embed/>
            </p:oleObj>
          </a:graphicData>
        </a:graphic>
      </p:graphicFrame>
    </p:spTree>
  </p:cSld>
  <p:clrMapOvr>
    <a:masterClrMapping/>
  </p:clrMapOvr>
  <p:transition/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Footer Placeholder 4"/>
          <p:cNvSpPr>
            <a:spLocks noGrp="1"/>
          </p:cNvSpPr>
          <p:nvPr>
            <p:ph type="ftr" sz="quarter" idx="4294967295"/>
          </p:nvPr>
        </p:nvSpPr>
        <p:spPr>
          <a:noFill/>
        </p:spPr>
        <p:txBody>
          <a:bodyPr/>
          <a:lstStyle/>
          <a:p>
            <a:r>
              <a:rPr lang="en-US" smtClean="0"/>
              <a:t>Cray Inc. Preliminary and Proprietary</a:t>
            </a:r>
          </a:p>
        </p:txBody>
      </p:sp>
      <p:sp>
        <p:nvSpPr>
          <p:cNvPr id="41987" name="Slide Number Placeholder 5"/>
          <p:cNvSpPr>
            <a:spLocks noGrp="1"/>
          </p:cNvSpPr>
          <p:nvPr>
            <p:ph type="sldNum" sz="quarter" idx="4294967295"/>
          </p:nvPr>
        </p:nvSpPr>
        <p:spPr>
          <a:xfrm>
            <a:off x="7010400" y="6562725"/>
            <a:ext cx="1905000" cy="295275"/>
          </a:xfrm>
          <a:prstGeom prst="rect">
            <a:avLst/>
          </a:prstGeom>
          <a:noFill/>
        </p:spPr>
        <p:txBody>
          <a:bodyPr/>
          <a:lstStyle/>
          <a:p>
            <a:fld id="{126AF8C6-1CDC-4FD8-BAF8-DCCDFE85BC2C}" type="slidenum">
              <a:rPr lang="en-US" smtClean="0"/>
              <a:pPr/>
              <a:t>38</a:t>
            </a:fld>
            <a:r>
              <a:rPr lang="en-US" smtClean="0"/>
              <a:t> </a:t>
            </a:r>
          </a:p>
        </p:txBody>
      </p:sp>
      <p:sp>
        <p:nvSpPr>
          <p:cNvPr id="41988" name="Rectangle 2"/>
          <p:cNvSpPr>
            <a:spLocks noGrp="1" noChangeArrowheads="1"/>
          </p:cNvSpPr>
          <p:nvPr>
            <p:ph type="title"/>
          </p:nvPr>
        </p:nvSpPr>
        <p:spPr>
          <a:xfrm>
            <a:off x="212725" y="466725"/>
            <a:ext cx="6188075" cy="514350"/>
          </a:xfrm>
        </p:spPr>
        <p:txBody>
          <a:bodyPr/>
          <a:lstStyle/>
          <a:p>
            <a:pPr eaLnBrk="1" hangingPunct="1"/>
            <a:r>
              <a:rPr lang="en-US" sz="2800" smtClean="0"/>
              <a:t>High-level source code</a:t>
            </a:r>
          </a:p>
        </p:txBody>
      </p:sp>
      <p:sp>
        <p:nvSpPr>
          <p:cNvPr id="4198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12725" y="1206500"/>
            <a:ext cx="8705850" cy="49657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1600" smtClean="0">
                <a:latin typeface="Arial Unicode MS" pitchFamily="34" charset="-128"/>
              </a:rPr>
              <a:t>      integer(4), parameter :: nx = 100, ny = 100, maxiter = 20000	! WEAK scaling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1600" smtClean="0">
                <a:latin typeface="Arial Unicode MS" pitchFamily="34" charset="-128"/>
              </a:rPr>
              <a:t>      real(8),      parameter :: epsilon = 1.d-4, alpha = 0.95d0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1600" smtClean="0">
                <a:latin typeface="Arial Unicode MS" pitchFamily="34" charset="-128"/>
              </a:rPr>
              <a:t>      integer(4)                   :: iter, k0, k1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1600" smtClean="0">
                <a:latin typeface="Arial Unicode MS" pitchFamily="34" charset="-128"/>
              </a:rPr>
              <a:t>      integer(4)                   :: PPX, PPY, px, py, master, pxmaster, pymaster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1600" smtClean="0">
                <a:latin typeface="Arial Unicode MS" pitchFamily="34" charset="-128"/>
              </a:rPr>
              <a:t>#ifdef MPI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1600" smtClean="0">
                <a:latin typeface="Arial Unicode MS" pitchFamily="34" charset="-128"/>
              </a:rPr>
              <a:t>      real(8), dimension(0:nx+1, 0:ny+1, 0:1) :: u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1600" smtClean="0">
                <a:latin typeface="Arial Unicode MS" pitchFamily="34" charset="-128"/>
              </a:rPr>
              <a:t>      real(8)                                                    :: dumax, global_dumax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1600" smtClean="0">
                <a:latin typeface="Arial Unicode MS" pitchFamily="34" charset="-128"/>
              </a:rPr>
              <a:t>      call mpi_comm_rank(mpi_comm_world, myrank, ierror)  ! myrank=mype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1600" smtClean="0">
                <a:latin typeface="Arial Unicode MS" pitchFamily="34" charset="-128"/>
              </a:rPr>
              <a:t>      call mpi_comm_size(mpi_comm_world, mysize, ierror)  ! mysize=numpes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1600" smtClean="0">
                <a:latin typeface="Arial Unicode MS" pitchFamily="34" charset="-128"/>
              </a:rPr>
              <a:t>      mype = myrank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1600" smtClean="0">
                <a:latin typeface="Arial Unicode MS" pitchFamily="34" charset="-128"/>
              </a:rPr>
              <a:t>      numpes = mysize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1600" smtClean="0">
                <a:latin typeface="Arial Unicode MS" pitchFamily="34" charset="-128"/>
              </a:rPr>
              <a:t>#endif 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1600" smtClean="0">
                <a:latin typeface="Arial Unicode MS" pitchFamily="34" charset="-128"/>
              </a:rPr>
              <a:t>#ifdef CAF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1600" smtClean="0">
                <a:latin typeface="Arial Unicode MS" pitchFamily="34" charset="-128"/>
              </a:rPr>
              <a:t>      real(8), allocatable, dimension(:,:,:)[:,:] :: u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1600" smtClean="0">
                <a:latin typeface="Arial Unicode MS" pitchFamily="34" charset="-128"/>
              </a:rPr>
              <a:t>      real(8), allocatable, dimension[:,:]        :: dumax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1600" smtClean="0">
                <a:latin typeface="Arial Unicode MS" pitchFamily="34" charset="-128"/>
              </a:rPr>
              <a:t>      real(8)                                                  :: global_dumax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1600" smtClean="0">
                <a:latin typeface="Arial Unicode MS" pitchFamily="34" charset="-128"/>
              </a:rPr>
              <a:t>      mype = this_image() - 1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1600" smtClean="0">
                <a:latin typeface="Arial Unicode MS" pitchFamily="34" charset="-128"/>
              </a:rPr>
              <a:t>      numpes = num_images()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1600" smtClean="0">
                <a:latin typeface="Arial Unicode MS" pitchFamily="34" charset="-128"/>
              </a:rPr>
              <a:t>#endif</a:t>
            </a:r>
            <a:r>
              <a:rPr lang="en-US" sz="1400" smtClean="0"/>
              <a:t>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en-US" sz="1400" smtClean="0"/>
          </a:p>
        </p:txBody>
      </p:sp>
    </p:spTree>
  </p:cSld>
  <p:clrMapOvr>
    <a:masterClrMapping/>
  </p:clrMapOvr>
  <p:transition>
    <p:fade/>
  </p:transition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Footer Placeholder 4"/>
          <p:cNvSpPr>
            <a:spLocks noGrp="1"/>
          </p:cNvSpPr>
          <p:nvPr>
            <p:ph type="ftr" sz="quarter" idx="4294967295"/>
          </p:nvPr>
        </p:nvSpPr>
        <p:spPr>
          <a:noFill/>
        </p:spPr>
        <p:txBody>
          <a:bodyPr/>
          <a:lstStyle/>
          <a:p>
            <a:r>
              <a:rPr lang="en-US" smtClean="0"/>
              <a:t>Cray Inc. Preliminary and Proprietary</a:t>
            </a:r>
          </a:p>
        </p:txBody>
      </p:sp>
      <p:sp>
        <p:nvSpPr>
          <p:cNvPr id="43011" name="Slide Number Placeholder 5"/>
          <p:cNvSpPr>
            <a:spLocks noGrp="1"/>
          </p:cNvSpPr>
          <p:nvPr>
            <p:ph type="sldNum" sz="quarter" idx="4294967295"/>
          </p:nvPr>
        </p:nvSpPr>
        <p:spPr>
          <a:xfrm>
            <a:off x="7010400" y="6562725"/>
            <a:ext cx="1905000" cy="295275"/>
          </a:xfrm>
          <a:prstGeom prst="rect">
            <a:avLst/>
          </a:prstGeom>
          <a:noFill/>
        </p:spPr>
        <p:txBody>
          <a:bodyPr/>
          <a:lstStyle/>
          <a:p>
            <a:fld id="{7512EC09-062E-4E8B-A3E2-54E5E1DAF679}" type="slidenum">
              <a:rPr lang="en-US" smtClean="0"/>
              <a:pPr/>
              <a:t>39</a:t>
            </a:fld>
            <a:r>
              <a:rPr lang="en-US" smtClean="0"/>
              <a:t> </a:t>
            </a:r>
          </a:p>
        </p:txBody>
      </p:sp>
      <p:sp>
        <p:nvSpPr>
          <p:cNvPr id="4301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2800" smtClean="0"/>
              <a:t>High-level source code (cont)</a:t>
            </a:r>
          </a:p>
        </p:txBody>
      </p:sp>
      <p:sp>
        <p:nvSpPr>
          <p:cNvPr id="4301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1600" smtClean="0"/>
              <a:t>#ifdef CAF_overlap		! ‘_overlap’ is optimized CAF version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1600" smtClean="0"/>
              <a:t>      real(8), allocatable, dimension(:,:,:)[:,:] :: u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1600" smtClean="0"/>
              <a:t>      real(8), allocatable, dimension</a:t>
            </a:r>
            <a:r>
              <a:rPr lang="en-US" sz="1600" b="1" smtClean="0"/>
              <a:t>(:)</a:t>
            </a:r>
            <a:r>
              <a:rPr lang="en-US" sz="1600" smtClean="0"/>
              <a:t>[:,:]     :: dumax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1600" smtClean="0"/>
              <a:t>      real(8)                                                   :: global_dumax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1600" smtClean="0"/>
              <a:t>      common /CAFstuff/ PPX, PPY, px, py, master, pxmaster, pymaster, mype, numpes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1600" smtClean="0"/>
              <a:t>      mype = this_image() - 1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1600" smtClean="0"/>
              <a:t>      numpes = num_images()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1600" smtClean="0"/>
              <a:t>#endif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1600" smtClean="0"/>
              <a:t> PPX = INT(sqrt(dfloat(numpes))) ;  PPY = numpes/PPX</a:t>
            </a:r>
            <a:r>
              <a:rPr lang="en-US" smtClean="0"/>
              <a:t> </a:t>
            </a:r>
            <a:endParaRPr lang="en-US" sz="1600" smtClean="0"/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1600" b="1" smtClean="0"/>
              <a:t>. . .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1600" smtClean="0"/>
              <a:t>#ifdef CAF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1600" smtClean="0"/>
              <a:t>      allocate( u(0:nx+1, 0:ny+1, 0:1)[0:PPX-1, 0:*] )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1600" smtClean="0"/>
              <a:t>      allocate( dumax[0:PPX-1, 0:*] )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1600" smtClean="0"/>
              <a:t>#endif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1600" smtClean="0"/>
              <a:t>#ifdef CAF_overlap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1600" smtClean="0"/>
              <a:t>      allocate( u(0:nx+1, 0:ny+1, 0:1)[0:PPX-1, 0:*] )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1600" smtClean="0"/>
              <a:t>      allocate( dumax</a:t>
            </a:r>
            <a:r>
              <a:rPr lang="en-US" sz="1600" b="1" smtClean="0"/>
              <a:t>(0:numpes-1)</a:t>
            </a:r>
            <a:r>
              <a:rPr lang="en-US" sz="1600" smtClean="0"/>
              <a:t>[0:PPX-1, 0:*] )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1600" smtClean="0"/>
              <a:t>#endif</a:t>
            </a:r>
          </a:p>
        </p:txBody>
      </p:sp>
    </p:spTree>
  </p:cSld>
  <p:clrMapOvr>
    <a:masterClrMapping/>
  </p:clrMapOvr>
  <p:transition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sz="4000" smtClean="0"/>
              <a:t>The Guiding Principle behind</a:t>
            </a:r>
            <a:br>
              <a:rPr lang="en-US" sz="4000" smtClean="0"/>
            </a:br>
            <a:r>
              <a:rPr lang="en-US" sz="4000" smtClean="0"/>
              <a:t>Co-Array Fortran</a:t>
            </a:r>
            <a:br>
              <a:rPr lang="en-US" sz="4000" smtClean="0"/>
            </a:br>
            <a:endParaRPr lang="en-US" smtClean="0"/>
          </a:p>
        </p:txBody>
      </p:sp>
      <p:sp>
        <p:nvSpPr>
          <p:cNvPr id="10243" name="Content Placeholder 2"/>
          <p:cNvSpPr>
            <a:spLocks noGrp="1"/>
          </p:cNvSpPr>
          <p:nvPr>
            <p:ph idx="1"/>
          </p:nvPr>
        </p:nvSpPr>
        <p:spPr>
          <a:xfrm>
            <a:off x="228600" y="1828800"/>
            <a:ext cx="8705850" cy="5187950"/>
          </a:xfrm>
        </p:spPr>
        <p:txBody>
          <a:bodyPr/>
          <a:lstStyle/>
          <a:p>
            <a:pPr eaLnBrk="1" hangingPunct="1"/>
            <a:r>
              <a:rPr lang="en-US" smtClean="0"/>
              <a:t>What is the smallest change required to make Fortran 90 an effective parallel language?</a:t>
            </a:r>
          </a:p>
          <a:p>
            <a:pPr eaLnBrk="1" hangingPunct="1"/>
            <a:r>
              <a:rPr lang="en-US" smtClean="0"/>
              <a:t>How can this change be expressed so that it is intuitive and natural for Fortran programmers?</a:t>
            </a:r>
          </a:p>
          <a:p>
            <a:pPr eaLnBrk="1" hangingPunct="1"/>
            <a:r>
              <a:rPr lang="en-US" smtClean="0"/>
              <a:t>How can it be expressed so that existing compiler technology can implement it easily and efficiently?</a:t>
            </a:r>
          </a:p>
        </p:txBody>
      </p:sp>
      <p:sp>
        <p:nvSpPr>
          <p:cNvPr id="10244" name="Slide Number Placeholder 4"/>
          <p:cNvSpPr>
            <a:spLocks noGrp="1"/>
          </p:cNvSpPr>
          <p:nvPr>
            <p:ph type="sldNum" sz="quarter" idx="4294967295"/>
          </p:nvPr>
        </p:nvSpPr>
        <p:spPr>
          <a:xfrm>
            <a:off x="7010400" y="6562725"/>
            <a:ext cx="1905000" cy="295275"/>
          </a:xfrm>
          <a:prstGeom prst="rect">
            <a:avLst/>
          </a:prstGeom>
          <a:noFill/>
        </p:spPr>
        <p:txBody>
          <a:bodyPr/>
          <a:lstStyle/>
          <a:p>
            <a:fld id="{C6C08DE9-B42A-43D4-9E6B-34F0974F82FF}" type="slidenum">
              <a:rPr lang="en-US" smtClean="0"/>
              <a:pPr/>
              <a:t>4</a:t>
            </a:fld>
            <a:r>
              <a:rPr lang="en-US" smtClean="0"/>
              <a:t> 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Footer Placeholder 4"/>
          <p:cNvSpPr>
            <a:spLocks noGrp="1"/>
          </p:cNvSpPr>
          <p:nvPr>
            <p:ph type="ftr" sz="quarter" idx="4294967295"/>
          </p:nvPr>
        </p:nvSpPr>
        <p:spPr>
          <a:noFill/>
        </p:spPr>
        <p:txBody>
          <a:bodyPr/>
          <a:lstStyle/>
          <a:p>
            <a:r>
              <a:rPr lang="en-US" smtClean="0"/>
              <a:t>Cray Inc. Preliminary and Proprietary</a:t>
            </a:r>
          </a:p>
        </p:txBody>
      </p:sp>
      <p:sp>
        <p:nvSpPr>
          <p:cNvPr id="44035" name="Slide Number Placeholder 5"/>
          <p:cNvSpPr>
            <a:spLocks noGrp="1"/>
          </p:cNvSpPr>
          <p:nvPr>
            <p:ph type="sldNum" sz="quarter" idx="4294967295"/>
          </p:nvPr>
        </p:nvSpPr>
        <p:spPr>
          <a:xfrm>
            <a:off x="7010400" y="6562725"/>
            <a:ext cx="1905000" cy="295275"/>
          </a:xfrm>
          <a:prstGeom prst="rect">
            <a:avLst/>
          </a:prstGeom>
          <a:noFill/>
        </p:spPr>
        <p:txBody>
          <a:bodyPr/>
          <a:lstStyle/>
          <a:p>
            <a:fld id="{8B989E83-74DF-4AF0-BE09-27741172DD3D}" type="slidenum">
              <a:rPr lang="en-US" smtClean="0"/>
              <a:pPr/>
              <a:t>40</a:t>
            </a:fld>
            <a:r>
              <a:rPr lang="en-US" smtClean="0"/>
              <a:t> </a:t>
            </a:r>
          </a:p>
        </p:txBody>
      </p:sp>
      <p:sp>
        <p:nvSpPr>
          <p:cNvPr id="44036" name="Rectangle 2"/>
          <p:cNvSpPr>
            <a:spLocks noGrp="1" noChangeArrowheads="1"/>
          </p:cNvSpPr>
          <p:nvPr>
            <p:ph type="title"/>
          </p:nvPr>
        </p:nvSpPr>
        <p:spPr>
          <a:xfrm>
            <a:off x="219075" y="304800"/>
            <a:ext cx="8705850" cy="514350"/>
          </a:xfrm>
        </p:spPr>
        <p:txBody>
          <a:bodyPr/>
          <a:lstStyle/>
          <a:p>
            <a:pPr eaLnBrk="1" hangingPunct="1"/>
            <a:r>
              <a:rPr lang="en-US" sz="2800" smtClean="0"/>
              <a:t>High-level source code (cont)</a:t>
            </a:r>
          </a:p>
        </p:txBody>
      </p:sp>
      <p:sp>
        <p:nvSpPr>
          <p:cNvPr id="4403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19075" y="990600"/>
            <a:ext cx="8705850" cy="56388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1600" smtClean="0"/>
              <a:t>!...main iteration loop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1600" smtClean="0"/>
              <a:t>      </a:t>
            </a:r>
            <a:r>
              <a:rPr lang="en-US" sz="1600" b="1" smtClean="0"/>
              <a:t>k0 = 0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1600" smtClean="0"/>
              <a:t>      DO iter = 1, maxiter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1600" smtClean="0"/>
              <a:t>        </a:t>
            </a:r>
            <a:r>
              <a:rPr lang="en-US" sz="1600" b="1" smtClean="0"/>
              <a:t>k1 = mod( 1 + mod(k0, 2), 2 )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1600" smtClean="0"/>
              <a:t>        px = MOD(mype, PPX)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1600" smtClean="0"/>
              <a:t>        py = mype/PPY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en-US" sz="1600" smtClean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1600" smtClean="0"/>
              <a:t>!...before next compute step, communicate data in NSEW directions</a:t>
            </a:r>
          </a:p>
          <a:p>
            <a:pPr eaLnBrk="1" hangingPunct="1">
              <a:lnSpc>
                <a:spcPct val="80000"/>
              </a:lnSpc>
            </a:pPr>
            <a:endParaRPr lang="en-US" sz="1600" smtClean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1600" smtClean="0"/>
              <a:t>#ifdef MPI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1600" smtClean="0"/>
              <a:t>!   send to North neighbor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1600" smtClean="0"/>
              <a:t>        if(py &lt; PPY-1) then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1600" smtClean="0"/>
              <a:t>          dest = px + (py+1)*PPX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1600" smtClean="0"/>
              <a:t>          buf_send(1:nx) = u(1:nx,ny,k0)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1600" smtClean="0"/>
              <a:t>          call MPI_send(buf_send, nx, MPI_real8, dest, 1, MPI_COMM_WORLD, status, ierror)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1600" smtClean="0"/>
              <a:t>        endif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1600" smtClean="0"/>
              <a:t>!   recvNorth message from South neighbor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1600" smtClean="0"/>
              <a:t>        if(py &gt; 0) then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1600" smtClean="0"/>
              <a:t>          dest = px + (py-1)*PPX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1600" smtClean="0"/>
              <a:t>          call MPI_recv(buf_recv, nx, MPI_real8, dest, 1, MPI_COMM_WORLD, status, ierror)        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1600" smtClean="0"/>
              <a:t>          u(1:nx,0,k0) = buf_recv(1:nx)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1600" smtClean="0"/>
              <a:t>        endif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1600" b="1" smtClean="0"/>
              <a:t>. . .</a:t>
            </a:r>
          </a:p>
        </p:txBody>
      </p:sp>
    </p:spTree>
  </p:cSld>
  <p:clrMapOvr>
    <a:masterClrMapping/>
  </p:clrMapOvr>
  <p:transition>
    <p:fade/>
  </p:transition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Footer Placeholder 4"/>
          <p:cNvSpPr>
            <a:spLocks noGrp="1"/>
          </p:cNvSpPr>
          <p:nvPr>
            <p:ph type="ftr" sz="quarter" idx="4294967295"/>
          </p:nvPr>
        </p:nvSpPr>
        <p:spPr>
          <a:noFill/>
        </p:spPr>
        <p:txBody>
          <a:bodyPr/>
          <a:lstStyle/>
          <a:p>
            <a:r>
              <a:rPr lang="en-US" smtClean="0"/>
              <a:t>Cray Inc. Preliminary and Proprietary</a:t>
            </a:r>
          </a:p>
        </p:txBody>
      </p:sp>
      <p:sp>
        <p:nvSpPr>
          <p:cNvPr id="45059" name="Slide Number Placeholder 5"/>
          <p:cNvSpPr>
            <a:spLocks noGrp="1"/>
          </p:cNvSpPr>
          <p:nvPr>
            <p:ph type="sldNum" sz="quarter" idx="4294967295"/>
          </p:nvPr>
        </p:nvSpPr>
        <p:spPr>
          <a:xfrm>
            <a:off x="7010400" y="6562725"/>
            <a:ext cx="1905000" cy="295275"/>
          </a:xfrm>
          <a:prstGeom prst="rect">
            <a:avLst/>
          </a:prstGeom>
          <a:noFill/>
        </p:spPr>
        <p:txBody>
          <a:bodyPr/>
          <a:lstStyle/>
          <a:p>
            <a:fld id="{CDC85E0B-4677-4BA8-86A7-5010CF108F7C}" type="slidenum">
              <a:rPr lang="en-US" smtClean="0"/>
              <a:pPr/>
              <a:t>41</a:t>
            </a:fld>
            <a:r>
              <a:rPr lang="en-US" smtClean="0"/>
              <a:t> </a:t>
            </a:r>
          </a:p>
        </p:txBody>
      </p:sp>
      <p:sp>
        <p:nvSpPr>
          <p:cNvPr id="45060" name="Rectangle 2"/>
          <p:cNvSpPr>
            <a:spLocks noGrp="1" noChangeArrowheads="1"/>
          </p:cNvSpPr>
          <p:nvPr>
            <p:ph type="title"/>
          </p:nvPr>
        </p:nvSpPr>
        <p:spPr>
          <a:xfrm>
            <a:off x="219075" y="381000"/>
            <a:ext cx="8705850" cy="514350"/>
          </a:xfrm>
        </p:spPr>
        <p:txBody>
          <a:bodyPr/>
          <a:lstStyle/>
          <a:p>
            <a:pPr eaLnBrk="1" hangingPunct="1"/>
            <a:r>
              <a:rPr lang="en-US" sz="2800" smtClean="0"/>
              <a:t>High-level source code (cont)</a:t>
            </a:r>
          </a:p>
        </p:txBody>
      </p:sp>
      <p:sp>
        <p:nvSpPr>
          <p:cNvPr id="4506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447800"/>
            <a:ext cx="8615363" cy="32766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1600" smtClean="0"/>
              <a:t>#ifdef CAF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1600" smtClean="0"/>
              <a:t>!   send to North neighbor with stride 1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1600" smtClean="0"/>
              <a:t>        if(py &lt; PPY-1) u(1:nx,0,k0)[px,py+1]  = u(1:nx,ny,k0)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1600" smtClean="0"/>
              <a:t>!   send to South neighbor with stride 1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1600" smtClean="0"/>
              <a:t>        if(py &gt; 0)     u(1:nx,ny+1,k0)[px,py-1] = u(1:nx,1,k0)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1600" smtClean="0"/>
              <a:t>!   send to East neighbor with stride nx+2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1600" smtClean="0"/>
              <a:t>        if(px &lt; PPX-1) u(0,1:ny,k0)[px+1,py]  = u(nx,1:ny,k0)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1600" smtClean="0"/>
              <a:t>!   send to West neighbor with stride nx+2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1600" smtClean="0"/>
              <a:t>        if(px &gt; 0)     u(nx+1,1:ny,k0)[px-1,py] = u(1,1:ny,k0)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1600" smtClean="0"/>
              <a:t>       call sync_all()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1600" smtClean="0"/>
              <a:t>#endif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1600" smtClean="0"/>
              <a:t>		</a:t>
            </a:r>
            <a:endParaRPr lang="en-US" sz="1600" smtClean="0">
              <a:sym typeface="Wingdings" pitchFamily="2" charset="2"/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1600" smtClean="0">
                <a:sym typeface="Wingdings" pitchFamily="2" charset="2"/>
              </a:rPr>
              <a:t>      </a:t>
            </a:r>
            <a:r>
              <a:rPr lang="en-US" sz="1400" smtClean="0"/>
              <a:t> </a:t>
            </a:r>
            <a:r>
              <a:rPr lang="en-US" sz="1600" smtClean="0">
                <a:sym typeface="Wingdings" pitchFamily="2" charset="2"/>
              </a:rPr>
              <a:t> NOTE: </a:t>
            </a:r>
            <a:r>
              <a:rPr lang="en-US" sz="1600" b="1" smtClean="0">
                <a:sym typeface="Wingdings" pitchFamily="2" charset="2"/>
              </a:rPr>
              <a:t>NO</a:t>
            </a:r>
            <a:r>
              <a:rPr lang="en-US" sz="1600" smtClean="0">
                <a:sym typeface="Wingdings" pitchFamily="2" charset="2"/>
              </a:rPr>
              <a:t> halo communication for CAF_overlap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en-US" sz="1600" smtClean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en-US" sz="1600" smtClean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en-US" sz="1600" smtClean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en-US" sz="1800" smtClean="0"/>
          </a:p>
        </p:txBody>
      </p:sp>
    </p:spTree>
  </p:cSld>
  <p:clrMapOvr>
    <a:masterClrMapping/>
  </p:clrMapOvr>
  <p:transition>
    <p:fade/>
  </p:transition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Footer Placeholder 4"/>
          <p:cNvSpPr>
            <a:spLocks noGrp="1"/>
          </p:cNvSpPr>
          <p:nvPr>
            <p:ph type="ftr" sz="quarter" idx="4294967295"/>
          </p:nvPr>
        </p:nvSpPr>
        <p:spPr>
          <a:noFill/>
        </p:spPr>
        <p:txBody>
          <a:bodyPr/>
          <a:lstStyle/>
          <a:p>
            <a:r>
              <a:rPr lang="en-US" smtClean="0"/>
              <a:t>Cray Inc. Preliminary and Proprietary</a:t>
            </a:r>
          </a:p>
        </p:txBody>
      </p:sp>
      <p:sp>
        <p:nvSpPr>
          <p:cNvPr id="46083" name="Slide Number Placeholder 5"/>
          <p:cNvSpPr>
            <a:spLocks noGrp="1"/>
          </p:cNvSpPr>
          <p:nvPr>
            <p:ph type="sldNum" sz="quarter" idx="4294967295"/>
          </p:nvPr>
        </p:nvSpPr>
        <p:spPr>
          <a:xfrm>
            <a:off x="7010400" y="6562725"/>
            <a:ext cx="1905000" cy="295275"/>
          </a:xfrm>
          <a:prstGeom prst="rect">
            <a:avLst/>
          </a:prstGeom>
          <a:noFill/>
        </p:spPr>
        <p:txBody>
          <a:bodyPr/>
          <a:lstStyle/>
          <a:p>
            <a:fld id="{7B949296-70B1-4AA3-B1F4-0DE007730B13}" type="slidenum">
              <a:rPr lang="en-US" smtClean="0"/>
              <a:pPr/>
              <a:t>42</a:t>
            </a:fld>
            <a:r>
              <a:rPr lang="en-US" smtClean="0"/>
              <a:t> </a:t>
            </a:r>
          </a:p>
        </p:txBody>
      </p:sp>
      <p:sp>
        <p:nvSpPr>
          <p:cNvPr id="46084" name="Rectangle 2"/>
          <p:cNvSpPr>
            <a:spLocks noGrp="1" noChangeArrowheads="1"/>
          </p:cNvSpPr>
          <p:nvPr>
            <p:ph type="title"/>
          </p:nvPr>
        </p:nvSpPr>
        <p:spPr>
          <a:xfrm>
            <a:off x="219075" y="304800"/>
            <a:ext cx="8705850" cy="514350"/>
          </a:xfrm>
        </p:spPr>
        <p:txBody>
          <a:bodyPr/>
          <a:lstStyle/>
          <a:p>
            <a:pPr eaLnBrk="1" hangingPunct="1"/>
            <a:r>
              <a:rPr lang="en-US" sz="2800" smtClean="0"/>
              <a:t>High-level source code (cont)</a:t>
            </a:r>
          </a:p>
        </p:txBody>
      </p:sp>
      <p:sp>
        <p:nvSpPr>
          <p:cNvPr id="4608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19075" y="1143000"/>
            <a:ext cx="8705850" cy="44196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1600" smtClean="0"/>
              <a:t>      call Laplace (u, k0, k1, dumax, nx, ny, alpha)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sz="1600" smtClean="0"/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1600" b="1" smtClean="0"/>
              <a:t>. . .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1600" smtClean="0"/>
              <a:t>subroutine Laplace (u, k0, k1, dumax, nx, ny, alpha)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1600" smtClean="0"/>
              <a:t>      integer(4) :: k0, k1, nx, ny, i, j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1600" smtClean="0"/>
              <a:t>      real(8)      :: du, alpha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1600" smtClean="0"/>
              <a:t>#ifndef CAF_overlap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1600" smtClean="0"/>
              <a:t>      real(8), dimension(0:nx+1, 0:ny+1, 0:1) :: u		</a:t>
            </a:r>
            <a:r>
              <a:rPr lang="en-US" sz="1600" smtClean="0">
                <a:sym typeface="Wingdings" pitchFamily="2" charset="2"/>
              </a:rPr>
              <a:t> MPI, CAF use </a:t>
            </a:r>
            <a:r>
              <a:rPr lang="en-US" sz="1600" i="1" smtClean="0">
                <a:sym typeface="Wingdings" pitchFamily="2" charset="2"/>
              </a:rPr>
              <a:t>same</a:t>
            </a:r>
            <a:endParaRPr lang="en-US" sz="1600" smtClean="0"/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1600" smtClean="0"/>
              <a:t>      real(8)                                                    :: dumax	    subroutine declarations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1600" smtClean="0"/>
              <a:t>#endif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1600" smtClean="0"/>
              <a:t>#ifdef CAF_overlap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1600" smtClean="0"/>
              <a:t>      integer(4) :: PPX, PPY, px, py, master, pxmaster, pymaster, mype, numpes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1600" smtClean="0"/>
              <a:t>      common /CAFstuff/ PPX, PPY, px, py, master, pxmaster, pymaster, mype, numpes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1600" smtClean="0"/>
              <a:t>      real(8), dimension(0:nx+1, 0:ny+1, 0:1)</a:t>
            </a:r>
            <a:r>
              <a:rPr lang="en-US" sz="1600" b="1" smtClean="0"/>
              <a:t>[0:PPX-1,0:*]</a:t>
            </a:r>
            <a:r>
              <a:rPr lang="en-US" sz="1600" smtClean="0"/>
              <a:t> :: u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1600" smtClean="0"/>
              <a:t>      real(8), dimension</a:t>
            </a:r>
            <a:r>
              <a:rPr lang="en-US" sz="1600" b="1" smtClean="0"/>
              <a:t>(0:*)[0:PPX-1, 0:*]</a:t>
            </a:r>
            <a:r>
              <a:rPr lang="en-US" sz="1600" smtClean="0"/>
              <a:t>                          :: dumax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1600" smtClean="0"/>
              <a:t>#endif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sz="1600" smtClean="0"/>
          </a:p>
        </p:txBody>
      </p:sp>
    </p:spTree>
  </p:cSld>
  <p:clrMapOvr>
    <a:masterClrMapping/>
  </p:clrMapOvr>
  <p:transition>
    <p:fade/>
  </p:transition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Footer Placeholder 4"/>
          <p:cNvSpPr>
            <a:spLocks noGrp="1"/>
          </p:cNvSpPr>
          <p:nvPr>
            <p:ph type="ftr" sz="quarter" idx="4294967295"/>
          </p:nvPr>
        </p:nvSpPr>
        <p:spPr>
          <a:noFill/>
        </p:spPr>
        <p:txBody>
          <a:bodyPr/>
          <a:lstStyle/>
          <a:p>
            <a:r>
              <a:rPr lang="en-US" smtClean="0"/>
              <a:t>Cray Inc. Preliminary and Proprietary</a:t>
            </a:r>
          </a:p>
        </p:txBody>
      </p:sp>
      <p:sp>
        <p:nvSpPr>
          <p:cNvPr id="47107" name="Slide Number Placeholder 5"/>
          <p:cNvSpPr>
            <a:spLocks noGrp="1"/>
          </p:cNvSpPr>
          <p:nvPr>
            <p:ph type="sldNum" sz="quarter" idx="4294967295"/>
          </p:nvPr>
        </p:nvSpPr>
        <p:spPr>
          <a:xfrm>
            <a:off x="7010400" y="6562725"/>
            <a:ext cx="1905000" cy="295275"/>
          </a:xfrm>
          <a:prstGeom prst="rect">
            <a:avLst/>
          </a:prstGeom>
          <a:noFill/>
        </p:spPr>
        <p:txBody>
          <a:bodyPr/>
          <a:lstStyle/>
          <a:p>
            <a:fld id="{DE64F244-51B7-4E81-BC64-155AB54CA487}" type="slidenum">
              <a:rPr lang="en-US" smtClean="0"/>
              <a:pPr/>
              <a:t>43</a:t>
            </a:fld>
            <a:r>
              <a:rPr lang="en-US" smtClean="0"/>
              <a:t> </a:t>
            </a:r>
          </a:p>
        </p:txBody>
      </p:sp>
      <p:sp>
        <p:nvSpPr>
          <p:cNvPr id="4710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2800" smtClean="0"/>
              <a:t>High-level source code (cont)</a:t>
            </a:r>
          </a:p>
        </p:txBody>
      </p:sp>
      <p:sp>
        <p:nvSpPr>
          <p:cNvPr id="4710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12725" y="1206500"/>
            <a:ext cx="8705850" cy="48895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1600" smtClean="0"/>
              <a:t>For MPI, CAF, </a:t>
            </a:r>
            <a:r>
              <a:rPr lang="en-US" sz="1600" i="1" smtClean="0"/>
              <a:t>no</a:t>
            </a:r>
            <a:r>
              <a:rPr lang="en-US" sz="1600" smtClean="0"/>
              <a:t> communication in Laplace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en-US" sz="1600" smtClean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1600" smtClean="0"/>
              <a:t>#ifndef CAF_overlap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1600" smtClean="0"/>
              <a:t>!...do five-point iterative update on u(i,j)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en-US" sz="1600" smtClean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1600" smtClean="0"/>
              <a:t>      dumax = 0.d0</a:t>
            </a:r>
          </a:p>
          <a:p>
            <a:pPr eaLnBrk="1" hangingPunct="1">
              <a:lnSpc>
                <a:spcPct val="80000"/>
              </a:lnSpc>
            </a:pPr>
            <a:endParaRPr lang="en-US" sz="1600" smtClean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1600" smtClean="0"/>
              <a:t>!dir$ concurrent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1600" smtClean="0"/>
              <a:t>      do j = 1, ny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1600" smtClean="0"/>
              <a:t>!dir$ concurrent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1600" smtClean="0"/>
              <a:t>        do i = 1, nx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1600" smtClean="0"/>
              <a:t>          du = u(i-1,j,k0) + u(i+1,j,k0) + u(i,j-1,k0) + u(i,j+1,k0) - 4.d0*u(i,j,k0)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1600" smtClean="0"/>
              <a:t>          u(i,j,k1) = u(i,j,k0) + 0.25d0*alpha*du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1600" smtClean="0"/>
              <a:t>          if(dabs(du) &gt;= dumax) dumax = dabs(du)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1600" smtClean="0"/>
              <a:t>        enddo   ! i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1600" smtClean="0"/>
              <a:t>      enddo     ! j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en-US" sz="1600" smtClean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1600" smtClean="0"/>
              <a:t>      </a:t>
            </a:r>
            <a:r>
              <a:rPr lang="en-US" sz="1600" b="1" smtClean="0"/>
              <a:t>return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1600" smtClean="0"/>
              <a:t>#endif</a:t>
            </a:r>
          </a:p>
        </p:txBody>
      </p:sp>
    </p:spTree>
  </p:cSld>
  <p:clrMapOvr>
    <a:masterClrMapping/>
  </p:clrMapOvr>
  <p:transition>
    <p:fade/>
  </p:transition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Footer Placeholder 4"/>
          <p:cNvSpPr>
            <a:spLocks noGrp="1"/>
          </p:cNvSpPr>
          <p:nvPr>
            <p:ph type="ftr" sz="quarter" idx="4294967295"/>
          </p:nvPr>
        </p:nvSpPr>
        <p:spPr>
          <a:noFill/>
        </p:spPr>
        <p:txBody>
          <a:bodyPr/>
          <a:lstStyle/>
          <a:p>
            <a:r>
              <a:rPr lang="en-US" smtClean="0"/>
              <a:t>Cray Inc. Preliminary and Proprietary</a:t>
            </a:r>
          </a:p>
        </p:txBody>
      </p:sp>
      <p:sp>
        <p:nvSpPr>
          <p:cNvPr id="48131" name="Slide Number Placeholder 5"/>
          <p:cNvSpPr>
            <a:spLocks noGrp="1"/>
          </p:cNvSpPr>
          <p:nvPr>
            <p:ph type="sldNum" sz="quarter" idx="4294967295"/>
          </p:nvPr>
        </p:nvSpPr>
        <p:spPr>
          <a:xfrm>
            <a:off x="7010400" y="6562725"/>
            <a:ext cx="1905000" cy="295275"/>
          </a:xfrm>
          <a:prstGeom prst="rect">
            <a:avLst/>
          </a:prstGeom>
          <a:noFill/>
        </p:spPr>
        <p:txBody>
          <a:bodyPr/>
          <a:lstStyle/>
          <a:p>
            <a:fld id="{E7BC46E6-B5B8-414C-94DF-2AF8C56293E6}" type="slidenum">
              <a:rPr lang="en-US" smtClean="0"/>
              <a:pPr/>
              <a:t>44</a:t>
            </a:fld>
            <a:r>
              <a:rPr lang="en-US" smtClean="0"/>
              <a:t> </a:t>
            </a:r>
          </a:p>
        </p:txBody>
      </p:sp>
      <p:sp>
        <p:nvSpPr>
          <p:cNvPr id="48132" name="Rectangle 2"/>
          <p:cNvSpPr>
            <a:spLocks noGrp="1" noChangeArrowheads="1"/>
          </p:cNvSpPr>
          <p:nvPr>
            <p:ph type="title"/>
          </p:nvPr>
        </p:nvSpPr>
        <p:spPr>
          <a:xfrm>
            <a:off x="219075" y="304800"/>
            <a:ext cx="8705850" cy="514350"/>
          </a:xfrm>
        </p:spPr>
        <p:txBody>
          <a:bodyPr/>
          <a:lstStyle/>
          <a:p>
            <a:pPr eaLnBrk="1" hangingPunct="1"/>
            <a:r>
              <a:rPr lang="en-US" sz="2800" smtClean="0"/>
              <a:t>High-level source code (cont)</a:t>
            </a:r>
          </a:p>
        </p:txBody>
      </p:sp>
      <p:sp>
        <p:nvSpPr>
          <p:cNvPr id="4813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19075" y="1219200"/>
            <a:ext cx="8705850" cy="51816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1600" smtClean="0"/>
              <a:t>#ifdef CAF_overlap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1600" smtClean="0"/>
              <a:t>!...peel off surface layers of doubly nested loop to overlap communication with computation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1600" smtClean="0"/>
              <a:t>!...do five-point iterative update on u(i,j)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en-US" sz="1600" smtClean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1600" smtClean="0"/>
              <a:t>      dumax</a:t>
            </a:r>
            <a:r>
              <a:rPr lang="en-US" sz="1600" b="1" smtClean="0"/>
              <a:t>(mype)</a:t>
            </a:r>
            <a:r>
              <a:rPr lang="en-US" sz="1600" smtClean="0"/>
              <a:t> = 0.d0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en-US" sz="1600" smtClean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1600" smtClean="0"/>
              <a:t>!...North + South layers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1600" smtClean="0"/>
              <a:t>!dir$ concurrent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1600" smtClean="0"/>
              <a:t>         do i = 1, nx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1600" smtClean="0"/>
              <a:t>            j = 1 ; du = u(i-1,j,k0) + u(i+1,j,k0) + u(i,j-1,k0) + u(i,j+1,k0) - 4.d0*u(i,j,k0)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1600" smtClean="0"/>
              <a:t>           </a:t>
            </a:r>
            <a:r>
              <a:rPr lang="en-US" sz="1600" smtClean="0">
                <a:solidFill>
                  <a:srgbClr val="FF3300"/>
                </a:solidFill>
              </a:rPr>
              <a:t>u(i,j,k1)</a:t>
            </a:r>
            <a:r>
              <a:rPr lang="en-US" sz="1600" smtClean="0"/>
              <a:t> = u(i,j,k0) + 0.25d0*alpha*du		</a:t>
            </a:r>
            <a:r>
              <a:rPr lang="en-US" sz="1600" smtClean="0">
                <a:sym typeface="Wingdings" pitchFamily="2" charset="2"/>
              </a:rPr>
              <a:t> </a:t>
            </a:r>
            <a:r>
              <a:rPr lang="en-US" sz="1600" smtClean="0">
                <a:solidFill>
                  <a:srgbClr val="FF3300"/>
                </a:solidFill>
                <a:sym typeface="Wingdings" pitchFamily="2" charset="2"/>
              </a:rPr>
              <a:t>u(i,j,k1)</a:t>
            </a:r>
            <a:r>
              <a:rPr lang="en-US" sz="1600" smtClean="0">
                <a:sym typeface="Wingdings" pitchFamily="2" charset="2"/>
              </a:rPr>
              <a:t> in vector register</a:t>
            </a:r>
            <a:endParaRPr lang="en-US" sz="1600" smtClean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1600" smtClean="0"/>
              <a:t>           </a:t>
            </a:r>
            <a:r>
              <a:rPr lang="en-US" sz="1600" b="1" smtClean="0"/>
              <a:t>if(py &gt; 0) u(i,ny+1,k1)[px, py-1] = </a:t>
            </a:r>
            <a:r>
              <a:rPr lang="en-US" sz="1600" b="1" smtClean="0">
                <a:solidFill>
                  <a:srgbClr val="FF3300"/>
                </a:solidFill>
              </a:rPr>
              <a:t>u(i,1,k1)</a:t>
            </a:r>
            <a:r>
              <a:rPr lang="en-US" sz="1600" b="1" smtClean="0"/>
              <a:t>		</a:t>
            </a:r>
            <a:r>
              <a:rPr lang="en-US" sz="1600" b="1" smtClean="0">
                <a:sym typeface="Wingdings" pitchFamily="2" charset="2"/>
              </a:rPr>
              <a:t> </a:t>
            </a:r>
            <a:r>
              <a:rPr lang="en-US" sz="1600" smtClean="0">
                <a:sym typeface="Wingdings" pitchFamily="2" charset="2"/>
              </a:rPr>
              <a:t>Vstore register again</a:t>
            </a:r>
            <a:endParaRPr lang="en-US" sz="1600" b="1" smtClean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1600" smtClean="0"/>
              <a:t>           if(dabs(du) &gt;= dumax</a:t>
            </a:r>
            <a:r>
              <a:rPr lang="en-US" sz="1600" b="1" smtClean="0"/>
              <a:t>(mype)</a:t>
            </a:r>
            <a:r>
              <a:rPr lang="en-US" sz="1600" smtClean="0"/>
              <a:t>) dumax</a:t>
            </a:r>
            <a:r>
              <a:rPr lang="en-US" sz="1600" b="1" smtClean="0"/>
              <a:t>(mype)</a:t>
            </a:r>
            <a:r>
              <a:rPr lang="en-US" sz="1600" smtClean="0"/>
              <a:t> = dabs(du)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1600" smtClean="0"/>
              <a:t>           j = ny ; du = u(i-1,j,k0) + u(i+1,j,k0) + u(i,j-1,k0) + u(i,j+1,k0) - 4.d0*u(i,j,k0)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1600" smtClean="0"/>
              <a:t>           u(i,j,k1) = u(i,j,k0) + 0.25d0*alpha*du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1600" smtClean="0"/>
              <a:t>           </a:t>
            </a:r>
            <a:r>
              <a:rPr lang="en-US" sz="1600" b="1" smtClean="0"/>
              <a:t>if(py &lt; PPY-1) u(i,0,k1)[px, py+1] = u(i,ny,k1)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1600" smtClean="0"/>
              <a:t>           if(dabs(du) &gt;= dumax</a:t>
            </a:r>
            <a:r>
              <a:rPr lang="en-US" sz="1600" b="1" smtClean="0"/>
              <a:t>(mype)</a:t>
            </a:r>
            <a:r>
              <a:rPr lang="en-US" sz="1600" smtClean="0"/>
              <a:t>) dumax</a:t>
            </a:r>
            <a:r>
              <a:rPr lang="en-US" sz="1600" b="1" smtClean="0"/>
              <a:t>(mype)</a:t>
            </a:r>
            <a:r>
              <a:rPr lang="en-US" sz="1600" smtClean="0"/>
              <a:t> = dabs(du)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1600" smtClean="0"/>
              <a:t>        enddo  ! I</a:t>
            </a:r>
          </a:p>
          <a:p>
            <a:pPr eaLnBrk="1" hangingPunct="1">
              <a:lnSpc>
                <a:spcPct val="80000"/>
              </a:lnSpc>
            </a:pPr>
            <a:endParaRPr lang="en-US" sz="1600" smtClean="0"/>
          </a:p>
          <a:p>
            <a:pPr eaLnBrk="1" hangingPunct="1">
              <a:lnSpc>
                <a:spcPct val="80000"/>
              </a:lnSpc>
            </a:pPr>
            <a:r>
              <a:rPr lang="en-US" sz="1600" smtClean="0"/>
              <a:t>NOTE: PUT-based CAF_overlap more efficient than GET-based if #stores &lt; #loads</a:t>
            </a:r>
          </a:p>
        </p:txBody>
      </p:sp>
    </p:spTree>
  </p:cSld>
  <p:clrMapOvr>
    <a:masterClrMapping/>
  </p:clrMapOvr>
  <p:transition>
    <p:fade/>
  </p:transition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Footer Placeholder 4"/>
          <p:cNvSpPr>
            <a:spLocks noGrp="1"/>
          </p:cNvSpPr>
          <p:nvPr>
            <p:ph type="ftr" sz="quarter" idx="4294967295"/>
          </p:nvPr>
        </p:nvSpPr>
        <p:spPr>
          <a:noFill/>
        </p:spPr>
        <p:txBody>
          <a:bodyPr/>
          <a:lstStyle/>
          <a:p>
            <a:r>
              <a:rPr lang="en-US" smtClean="0"/>
              <a:t>Cray Inc. Preliminary and Proprietary</a:t>
            </a:r>
          </a:p>
        </p:txBody>
      </p:sp>
      <p:sp>
        <p:nvSpPr>
          <p:cNvPr id="49155" name="Slide Number Placeholder 5"/>
          <p:cNvSpPr>
            <a:spLocks noGrp="1"/>
          </p:cNvSpPr>
          <p:nvPr>
            <p:ph type="sldNum" sz="quarter" idx="4294967295"/>
          </p:nvPr>
        </p:nvSpPr>
        <p:spPr>
          <a:xfrm>
            <a:off x="7010400" y="6562725"/>
            <a:ext cx="1905000" cy="295275"/>
          </a:xfrm>
          <a:prstGeom prst="rect">
            <a:avLst/>
          </a:prstGeom>
          <a:noFill/>
        </p:spPr>
        <p:txBody>
          <a:bodyPr/>
          <a:lstStyle/>
          <a:p>
            <a:fld id="{7318B9CF-200A-4181-9AED-AEDF8FA49826}" type="slidenum">
              <a:rPr lang="en-US" smtClean="0"/>
              <a:pPr/>
              <a:t>45</a:t>
            </a:fld>
            <a:r>
              <a:rPr lang="en-US" smtClean="0"/>
              <a:t> </a:t>
            </a:r>
          </a:p>
        </p:txBody>
      </p:sp>
      <p:sp>
        <p:nvSpPr>
          <p:cNvPr id="49156" name="Rectangle 2"/>
          <p:cNvSpPr>
            <a:spLocks noGrp="1" noChangeArrowheads="1"/>
          </p:cNvSpPr>
          <p:nvPr>
            <p:ph type="title"/>
          </p:nvPr>
        </p:nvSpPr>
        <p:spPr>
          <a:xfrm>
            <a:off x="219075" y="304800"/>
            <a:ext cx="8705850" cy="514350"/>
          </a:xfrm>
        </p:spPr>
        <p:txBody>
          <a:bodyPr/>
          <a:lstStyle/>
          <a:p>
            <a:pPr eaLnBrk="1" hangingPunct="1"/>
            <a:r>
              <a:rPr lang="en-US" sz="2800" smtClean="0"/>
              <a:t>High-level source code (cont)</a:t>
            </a:r>
          </a:p>
        </p:txBody>
      </p:sp>
      <p:sp>
        <p:nvSpPr>
          <p:cNvPr id="4915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19075" y="838200"/>
            <a:ext cx="8705850" cy="58674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1600" smtClean="0"/>
              <a:t>!...East + West layers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1600" smtClean="0"/>
              <a:t>!dir$ concurrent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1600" smtClean="0"/>
              <a:t>         do j = 1, ny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1600" smtClean="0"/>
              <a:t>           i = 1; du = u(i-1,j,k0) + u(i+1,j,k0) + u(i,j-1,k0) + u(i,j+1,k0) - 4.d0*u(i,j,k0)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1600" smtClean="0"/>
              <a:t>           u(i,j,k1) = u(i,j,k0) + 0.25d0*alpha*du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1600" smtClean="0"/>
              <a:t>           </a:t>
            </a:r>
            <a:r>
              <a:rPr lang="en-US" sz="1600" b="1" smtClean="0"/>
              <a:t>if(px &gt; 0) u(nx+1,j,k1)[px-1, py] = u(1,j,k1)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1600" smtClean="0"/>
              <a:t>           if(dabs(du) &gt;= dumax</a:t>
            </a:r>
            <a:r>
              <a:rPr lang="en-US" sz="1600" b="1" smtClean="0"/>
              <a:t>(mype)</a:t>
            </a:r>
            <a:r>
              <a:rPr lang="en-US" sz="1600" smtClean="0"/>
              <a:t>) dumax</a:t>
            </a:r>
            <a:r>
              <a:rPr lang="en-US" sz="1600" b="1" smtClean="0"/>
              <a:t>(mype)</a:t>
            </a:r>
            <a:r>
              <a:rPr lang="en-US" sz="1600" smtClean="0"/>
              <a:t> = dabs(du)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1600" smtClean="0"/>
              <a:t>           i = nx; du = u(i-1,j,k0) + u(i+1,j,k0) + u(i,j-1,k0) + u(i,j+1,k0) - 4.d0*u(i,j,k0)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1600" smtClean="0"/>
              <a:t>           u(i,j,k1) = u(i,j,k0) + 0.25d0*alpha*du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1600" smtClean="0"/>
              <a:t>           </a:t>
            </a:r>
            <a:r>
              <a:rPr lang="en-US" sz="1600" b="1" smtClean="0"/>
              <a:t>if(px &lt; PPX-1) u(0,j,k1)[px+1, py] = u(nx,j,k1)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1600" smtClean="0"/>
              <a:t>           if(dabs(du) &gt;= dumax</a:t>
            </a:r>
            <a:r>
              <a:rPr lang="en-US" sz="1600" b="1" smtClean="0"/>
              <a:t>(mype)</a:t>
            </a:r>
            <a:r>
              <a:rPr lang="en-US" sz="1600" smtClean="0"/>
              <a:t>) dumax</a:t>
            </a:r>
            <a:r>
              <a:rPr lang="en-US" sz="1600" b="1" smtClean="0"/>
              <a:t>(mype)</a:t>
            </a:r>
            <a:r>
              <a:rPr lang="en-US" sz="1600" smtClean="0"/>
              <a:t> = dabs(du)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1600" smtClean="0"/>
              <a:t>         enddo  ! j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1600" smtClean="0"/>
              <a:t>!...interior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1600" smtClean="0"/>
              <a:t>!dir$ concurrent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1600" smtClean="0"/>
              <a:t>      do j = 2, ny-1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1600" smtClean="0"/>
              <a:t>!dir$ concurrent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1600" smtClean="0"/>
              <a:t>        do i = 2, nx-1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1600" smtClean="0"/>
              <a:t>           du = u(i-1,j,k0) + u(i+1,j,k0) + u(i,j-1,k0) + u(i,j+1,k0) - 4.d0*u(i,j,k0)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1600" smtClean="0"/>
              <a:t>           u(i,j,k1) = u(i,j,k0) + 0.25d0*alpha*du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1600" smtClean="0"/>
              <a:t>           if(dabs(du) &gt;= dumax</a:t>
            </a:r>
            <a:r>
              <a:rPr lang="en-US" sz="1600" b="1" smtClean="0"/>
              <a:t>(mype)</a:t>
            </a:r>
            <a:r>
              <a:rPr lang="en-US" sz="1600" smtClean="0"/>
              <a:t>) </a:t>
            </a:r>
            <a:r>
              <a:rPr lang="en-US" sz="1600" smtClean="0">
                <a:solidFill>
                  <a:srgbClr val="FF3300"/>
                </a:solidFill>
              </a:rPr>
              <a:t>dumax</a:t>
            </a:r>
            <a:r>
              <a:rPr lang="en-US" sz="1600" b="1" smtClean="0">
                <a:solidFill>
                  <a:srgbClr val="FF3300"/>
                </a:solidFill>
              </a:rPr>
              <a:t>(mype)</a:t>
            </a:r>
            <a:r>
              <a:rPr lang="en-US" sz="1600" smtClean="0"/>
              <a:t> = dabs(du)	</a:t>
            </a:r>
            <a:r>
              <a:rPr lang="en-US" sz="1600" smtClean="0">
                <a:sym typeface="Wingdings" pitchFamily="2" charset="2"/>
              </a:rPr>
              <a:t> </a:t>
            </a:r>
            <a:r>
              <a:rPr lang="en-US" sz="1600" smtClean="0">
                <a:solidFill>
                  <a:srgbClr val="FF3300"/>
                </a:solidFill>
                <a:sym typeface="Wingdings" pitchFamily="2" charset="2"/>
              </a:rPr>
              <a:t>dumax(mype)</a:t>
            </a:r>
            <a:r>
              <a:rPr lang="en-US" sz="1600" smtClean="0">
                <a:sym typeface="Wingdings" pitchFamily="2" charset="2"/>
              </a:rPr>
              <a:t> in </a:t>
            </a:r>
            <a:endParaRPr lang="en-US" sz="1600" smtClean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1600" smtClean="0"/>
              <a:t>      enddo ; enddo 						    scalar register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1600" smtClean="0"/>
              <a:t>      </a:t>
            </a:r>
            <a:r>
              <a:rPr lang="en-US" sz="1600" b="1" smtClean="0"/>
              <a:t>dumax(mype)[pxmaster,pymaster] = </a:t>
            </a:r>
            <a:r>
              <a:rPr lang="en-US" sz="1600" b="1" smtClean="0">
                <a:solidFill>
                  <a:srgbClr val="FF3300"/>
                </a:solidFill>
              </a:rPr>
              <a:t>dumax(mype)</a:t>
            </a:r>
            <a:r>
              <a:rPr lang="en-US" sz="1600" b="1" smtClean="0"/>
              <a:t>  ! PUT dumax to pe=master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1600" smtClean="0"/>
              <a:t>#endif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en-US" sz="1600" smtClean="0"/>
          </a:p>
        </p:txBody>
      </p:sp>
    </p:spTree>
  </p:cSld>
  <p:clrMapOvr>
    <a:masterClrMapping/>
  </p:clrMapOvr>
  <p:transition>
    <p:fade/>
  </p:transition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Footer Placeholder 4"/>
          <p:cNvSpPr>
            <a:spLocks noGrp="1"/>
          </p:cNvSpPr>
          <p:nvPr>
            <p:ph type="ftr" sz="quarter" idx="4294967295"/>
          </p:nvPr>
        </p:nvSpPr>
        <p:spPr>
          <a:noFill/>
        </p:spPr>
        <p:txBody>
          <a:bodyPr/>
          <a:lstStyle/>
          <a:p>
            <a:r>
              <a:rPr lang="en-US" smtClean="0"/>
              <a:t>Cray Inc. Preliminary and Proprietary</a:t>
            </a:r>
          </a:p>
        </p:txBody>
      </p:sp>
      <p:sp>
        <p:nvSpPr>
          <p:cNvPr id="50179" name="Slide Number Placeholder 5"/>
          <p:cNvSpPr>
            <a:spLocks noGrp="1"/>
          </p:cNvSpPr>
          <p:nvPr>
            <p:ph type="sldNum" sz="quarter" idx="4294967295"/>
          </p:nvPr>
        </p:nvSpPr>
        <p:spPr>
          <a:xfrm>
            <a:off x="7010400" y="6562725"/>
            <a:ext cx="1905000" cy="295275"/>
          </a:xfrm>
          <a:prstGeom prst="rect">
            <a:avLst/>
          </a:prstGeom>
          <a:noFill/>
        </p:spPr>
        <p:txBody>
          <a:bodyPr/>
          <a:lstStyle/>
          <a:p>
            <a:fld id="{23E4FCCF-ED65-439D-B683-8B4D7BDE8F0D}" type="slidenum">
              <a:rPr lang="en-US" smtClean="0"/>
              <a:pPr/>
              <a:t>46</a:t>
            </a:fld>
            <a:r>
              <a:rPr lang="en-US" smtClean="0"/>
              <a:t> </a:t>
            </a:r>
          </a:p>
        </p:txBody>
      </p:sp>
      <p:sp>
        <p:nvSpPr>
          <p:cNvPr id="5018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2800" smtClean="0"/>
              <a:t>High-level source code (cont)</a:t>
            </a:r>
          </a:p>
        </p:txBody>
      </p:sp>
      <p:sp>
        <p:nvSpPr>
          <p:cNvPr id="5018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12725" y="1206500"/>
            <a:ext cx="8705850" cy="54991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1600" smtClean="0"/>
              <a:t>Finish iteration loop with communication for global convergence test</a:t>
            </a:r>
          </a:p>
          <a:p>
            <a:pPr eaLnBrk="1" hangingPunct="1">
              <a:lnSpc>
                <a:spcPct val="80000"/>
              </a:lnSpc>
            </a:pPr>
            <a:endParaRPr lang="en-US" sz="1600" smtClean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1600" smtClean="0"/>
              <a:t>#ifdef MPI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1600" smtClean="0"/>
              <a:t>        call MPI_ALLREDUCE(dumax, global_dumax, 1, MPI_DOUBLE_PRECISION,  &amp;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1600" smtClean="0"/>
              <a:t>                           MPI_MAX, MPI_COMM_WORLD, ierror)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1600" smtClean="0"/>
              <a:t>        if(ierror .ne. 0) go to 999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1600" smtClean="0"/>
              <a:t>#endif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1600" smtClean="0"/>
              <a:t>#ifdef CAF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1600" smtClean="0"/>
              <a:t>       call sync_all()		</a:t>
            </a:r>
            <a:r>
              <a:rPr lang="en-US" sz="1600" smtClean="0">
                <a:sym typeface="Wingdings" pitchFamily="2" charset="2"/>
              </a:rPr>
              <a:t> ensure all PEs have computed their local dumax</a:t>
            </a:r>
            <a:endParaRPr lang="en-US" sz="1600" smtClean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1600" smtClean="0"/>
              <a:t>       if(mype == master) then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1600" smtClean="0"/>
              <a:t>          do ipy = 0,PPY-1 ;  do ipx = 0,PPX-1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1600" smtClean="0"/>
              <a:t>            tmp = dumax[ipx,ipy]	      </a:t>
            </a:r>
            <a:r>
              <a:rPr lang="en-US" sz="1600" smtClean="0">
                <a:sym typeface="Wingdings" pitchFamily="2" charset="2"/>
              </a:rPr>
              <a:t> master does remote GETs of dumax with vector load</a:t>
            </a:r>
            <a:endParaRPr lang="en-US" sz="1600" smtClean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1600" smtClean="0"/>
              <a:t>            dumax = MAX(dumax, tmp)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1600" smtClean="0"/>
              <a:t>          enddo ; enddo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1600" smtClean="0"/>
              <a:t>          do ipy = 0,PPY-1 ; do ipx = 0,PPX-1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1600" smtClean="0"/>
              <a:t>            dumax[ipx,ipy] = dumax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1600" smtClean="0"/>
              <a:t>          enddo ; enddo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1600" smtClean="0"/>
              <a:t>       endif    ! mype == master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1600" smtClean="0"/>
              <a:t>       ierror = 0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1600" smtClean="0"/>
              <a:t>       call sync_all()		</a:t>
            </a:r>
            <a:r>
              <a:rPr lang="en-US" sz="1600" smtClean="0">
                <a:sym typeface="Wingdings" pitchFamily="2" charset="2"/>
              </a:rPr>
              <a:t> ensure all PEs have  received global_dumax</a:t>
            </a:r>
            <a:endParaRPr lang="en-US" sz="1600" smtClean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1600" smtClean="0"/>
              <a:t>       global_dumax = dumax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1600" smtClean="0"/>
              <a:t>#endif </a:t>
            </a:r>
          </a:p>
        </p:txBody>
      </p:sp>
    </p:spTree>
  </p:cSld>
  <p:clrMapOvr>
    <a:masterClrMapping/>
  </p:clrMapOvr>
  <p:transition>
    <p:fade/>
  </p:transition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Footer Placeholder 4"/>
          <p:cNvSpPr>
            <a:spLocks noGrp="1"/>
          </p:cNvSpPr>
          <p:nvPr>
            <p:ph type="ftr" sz="quarter" idx="4294967295"/>
          </p:nvPr>
        </p:nvSpPr>
        <p:spPr>
          <a:noFill/>
        </p:spPr>
        <p:txBody>
          <a:bodyPr/>
          <a:lstStyle/>
          <a:p>
            <a:r>
              <a:rPr lang="en-US" smtClean="0"/>
              <a:t>Cray Inc. Preliminary and Proprietary</a:t>
            </a:r>
          </a:p>
        </p:txBody>
      </p:sp>
      <p:sp>
        <p:nvSpPr>
          <p:cNvPr id="51203" name="Slide Number Placeholder 5"/>
          <p:cNvSpPr>
            <a:spLocks noGrp="1"/>
          </p:cNvSpPr>
          <p:nvPr>
            <p:ph type="sldNum" sz="quarter" idx="4294967295"/>
          </p:nvPr>
        </p:nvSpPr>
        <p:spPr>
          <a:xfrm>
            <a:off x="7010400" y="6562725"/>
            <a:ext cx="1905000" cy="295275"/>
          </a:xfrm>
          <a:prstGeom prst="rect">
            <a:avLst/>
          </a:prstGeom>
          <a:noFill/>
        </p:spPr>
        <p:txBody>
          <a:bodyPr/>
          <a:lstStyle/>
          <a:p>
            <a:fld id="{C4B6415B-7551-4DE7-B226-4B300858BFB4}" type="slidenum">
              <a:rPr lang="en-US" smtClean="0"/>
              <a:pPr/>
              <a:t>47</a:t>
            </a:fld>
            <a:r>
              <a:rPr lang="en-US" smtClean="0"/>
              <a:t> </a:t>
            </a:r>
          </a:p>
        </p:txBody>
      </p:sp>
      <p:sp>
        <p:nvSpPr>
          <p:cNvPr id="51204" name="Rectangle 2"/>
          <p:cNvSpPr>
            <a:spLocks noGrp="1" noChangeArrowheads="1"/>
          </p:cNvSpPr>
          <p:nvPr>
            <p:ph type="title"/>
          </p:nvPr>
        </p:nvSpPr>
        <p:spPr>
          <a:xfrm>
            <a:off x="219075" y="304800"/>
            <a:ext cx="8705850" cy="514350"/>
          </a:xfrm>
        </p:spPr>
        <p:txBody>
          <a:bodyPr/>
          <a:lstStyle/>
          <a:p>
            <a:pPr eaLnBrk="1" hangingPunct="1"/>
            <a:r>
              <a:rPr lang="en-US" sz="2800" smtClean="0"/>
              <a:t>High-level source code (cont)</a:t>
            </a:r>
          </a:p>
        </p:txBody>
      </p:sp>
      <p:sp>
        <p:nvSpPr>
          <p:cNvPr id="5120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19075" y="1066800"/>
            <a:ext cx="8705850" cy="51054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1600" smtClean="0"/>
              <a:t>#ifdef CAF_overlap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1600" smtClean="0"/>
              <a:t>            call sync_all()	          	</a:t>
            </a:r>
            <a:r>
              <a:rPr lang="en-US" sz="1600" smtClean="0">
                <a:sym typeface="Wingdings" pitchFamily="2" charset="2"/>
              </a:rPr>
              <a:t> ensure all PEs have computed their local dumax</a:t>
            </a:r>
            <a:endParaRPr lang="en-US" sz="1600" smtClean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1600" smtClean="0"/>
              <a:t>            if(mype == master) then	     in routine Laplace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1600" smtClean="0"/>
              <a:t>              do i= 0,numpes-1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1600" smtClean="0"/>
              <a:t>                dumax</a:t>
            </a:r>
            <a:r>
              <a:rPr lang="en-US" sz="1600" b="1" smtClean="0"/>
              <a:t>(master)</a:t>
            </a:r>
            <a:r>
              <a:rPr lang="en-US" sz="1600" smtClean="0"/>
              <a:t> = MAX( dumax</a:t>
            </a:r>
            <a:r>
              <a:rPr lang="en-US" sz="1600" b="1" smtClean="0"/>
              <a:t>(master</a:t>
            </a:r>
            <a:r>
              <a:rPr lang="en-US" sz="1600" smtClean="0"/>
              <a:t>), dumax(i) )  </a:t>
            </a:r>
            <a:r>
              <a:rPr lang="en-US" sz="1600" smtClean="0">
                <a:sym typeface="Wingdings" pitchFamily="2" charset="2"/>
              </a:rPr>
              <a:t> read dumax(i)</a:t>
            </a:r>
            <a:endParaRPr lang="en-US" sz="1600" smtClean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1600" smtClean="0"/>
              <a:t>              enddo  	! i                                                                     from </a:t>
            </a:r>
            <a:r>
              <a:rPr lang="en-US" sz="1600" i="1" smtClean="0"/>
              <a:t>local</a:t>
            </a:r>
            <a:r>
              <a:rPr lang="en-US" sz="1600" smtClean="0"/>
              <a:t> memory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1600" smtClean="0"/>
              <a:t>              do ipy = 0,PPY-1 ; do ipx = 0,PPX-1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1600" smtClean="0"/>
              <a:t>                 dest_pe = ipx + ipy*PPX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1600" smtClean="0"/>
              <a:t>                 dumax</a:t>
            </a:r>
            <a:r>
              <a:rPr lang="en-US" sz="1600" b="1" smtClean="0"/>
              <a:t>(dest_pe)[ipx,ipy]</a:t>
            </a:r>
            <a:r>
              <a:rPr lang="en-US" sz="1600" smtClean="0"/>
              <a:t> = dumax</a:t>
            </a:r>
            <a:r>
              <a:rPr lang="en-US" sz="1600" b="1" smtClean="0"/>
              <a:t>(master)</a:t>
            </a:r>
            <a:r>
              <a:rPr lang="en-US" sz="1600" smtClean="0"/>
              <a:t>	   </a:t>
            </a:r>
            <a:r>
              <a:rPr lang="en-US" sz="1600" smtClean="0">
                <a:sym typeface="Wingdings" pitchFamily="2" charset="2"/>
              </a:rPr>
              <a:t> broadcast global_dumax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1600" smtClean="0">
                <a:sym typeface="Wingdings" pitchFamily="2" charset="2"/>
              </a:rPr>
              <a:t>              enddo ; enddo				       via </a:t>
            </a:r>
            <a:r>
              <a:rPr lang="en-US" sz="1600" smtClean="0"/>
              <a:t>remote vector stores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1600" smtClean="0"/>
              <a:t>            endif    ! mype == master 		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1600" smtClean="0"/>
              <a:t>            ierror = 0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1600" smtClean="0"/>
              <a:t>            call sync_all()		</a:t>
            </a:r>
            <a:r>
              <a:rPr lang="en-US" sz="1600" smtClean="0">
                <a:sym typeface="Wingdings" pitchFamily="2" charset="2"/>
              </a:rPr>
              <a:t> ensure all PEs have received global_dumax</a:t>
            </a:r>
            <a:endParaRPr lang="en-US" sz="1600" smtClean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1600" smtClean="0"/>
              <a:t>            global_dumax = dumax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1400" smtClean="0"/>
              <a:t>#endif</a:t>
            </a:r>
            <a:r>
              <a:rPr lang="en-US" sz="1600" smtClean="0"/>
              <a:t>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1600" smtClean="0"/>
              <a:t>            </a:t>
            </a:r>
            <a:r>
              <a:rPr lang="en-US" sz="1600" b="1" smtClean="0"/>
              <a:t>k0 = k1</a:t>
            </a:r>
            <a:r>
              <a:rPr lang="en-US" sz="1600" smtClean="0"/>
              <a:t>			</a:t>
            </a:r>
            <a:r>
              <a:rPr lang="en-US" sz="1600" smtClean="0">
                <a:sym typeface="Wingdings" pitchFamily="2" charset="2"/>
              </a:rPr>
              <a:t> interchange old and new iteration copies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1600" smtClean="0"/>
              <a:t>            if(global_dumax &lt; epsilon) go to 1000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1600" smtClean="0"/>
              <a:t>            enddo    ! iter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en-US" sz="1600" smtClean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1600" smtClean="0"/>
              <a:t>1000    continue</a:t>
            </a:r>
          </a:p>
        </p:txBody>
      </p:sp>
    </p:spTree>
  </p:cSld>
  <p:clrMapOvr>
    <a:masterClrMapping/>
  </p:clrMapOvr>
  <p:transition>
    <p:fade/>
  </p:transition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9" name="Footer Placeholder 6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Cray Inc. Preliminary and Proprietary</a:t>
            </a:r>
          </a:p>
        </p:txBody>
      </p:sp>
      <p:sp>
        <p:nvSpPr>
          <p:cNvPr id="4110" name="Slide Number Placeholder 7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3533D60F-932C-468F-BE0C-220811A78342}" type="slidenum">
              <a:rPr lang="en-US" smtClean="0"/>
              <a:pPr/>
              <a:t>48</a:t>
            </a:fld>
            <a:r>
              <a:rPr lang="en-US" smtClean="0"/>
              <a:t> </a:t>
            </a:r>
          </a:p>
        </p:txBody>
      </p:sp>
      <p:sp>
        <p:nvSpPr>
          <p:cNvPr id="411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2800" b="0" smtClean="0"/>
              <a:t>Weak Scaling Results on X1E</a:t>
            </a:r>
          </a:p>
        </p:txBody>
      </p:sp>
      <p:sp>
        <p:nvSpPr>
          <p:cNvPr id="4112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212725" y="1066800"/>
            <a:ext cx="8702675" cy="5327650"/>
          </a:xfrm>
        </p:spPr>
        <p:txBody>
          <a:bodyPr/>
          <a:lstStyle/>
          <a:p>
            <a:pPr eaLnBrk="1" hangingPunct="1"/>
            <a:r>
              <a:rPr lang="en-US" sz="2000" b="1" smtClean="0"/>
              <a:t>Scaling results in units of GFLOPS/MSP</a:t>
            </a:r>
          </a:p>
          <a:p>
            <a:pPr eaLnBrk="1" hangingPunct="1">
              <a:buFont typeface="Wingdings" pitchFamily="2" charset="2"/>
              <a:buNone/>
            </a:pPr>
            <a:endParaRPr lang="en-US" sz="2000" b="1" smtClean="0"/>
          </a:p>
        </p:txBody>
      </p:sp>
      <p:graphicFrame>
        <p:nvGraphicFramePr>
          <p:cNvPr id="3236" name="Group 164"/>
          <p:cNvGraphicFramePr>
            <a:graphicFrameLocks noGrp="1"/>
          </p:cNvGraphicFramePr>
          <p:nvPr>
            <p:ph sz="quarter" idx="2"/>
          </p:nvPr>
        </p:nvGraphicFramePr>
        <p:xfrm>
          <a:off x="609600" y="2057400"/>
          <a:ext cx="8228013" cy="4234815"/>
        </p:xfrm>
        <a:graphic>
          <a:graphicData uri="http://schemas.openxmlformats.org/drawingml/2006/table">
            <a:tbl>
              <a:tblPr/>
              <a:tblGrid>
                <a:gridCol w="1069975"/>
                <a:gridCol w="795338"/>
                <a:gridCol w="795337"/>
                <a:gridCol w="795338"/>
                <a:gridCol w="795337"/>
                <a:gridCol w="795338"/>
                <a:gridCol w="795337"/>
                <a:gridCol w="795338"/>
                <a:gridCol w="795337"/>
                <a:gridCol w="795338"/>
              </a:tblGrid>
              <a:tr h="4857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       n = 100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        n = 200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        n = 400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914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P=4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   (%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           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P=16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(%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           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P=64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(%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           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P=4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(%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           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P=16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(%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           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P=64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(%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           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P=4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(%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           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P=16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(%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           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P=64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(%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           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14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MPI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.948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  (22)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.432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  (12)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.101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  (2.6)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2.72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  (42)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1.36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  (24)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.697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  (11)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3.17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  (73)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2.09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  (60)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.986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  (27)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14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CAF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1.62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  (75)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1.31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  (63)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1.12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  (53)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3.60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  (85)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3.13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  (75)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2.81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  (68)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3.59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  (92)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2.72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  (87)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2.41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  (79)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14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   CAF_overlap    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2.59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  (79)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2.06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  (69)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1.71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  (57)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5.23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  (88)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4.60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  (83)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3.99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  (68)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3.61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  (92)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2.82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  (92</a:t>
                      </a: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2.67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  (87</a:t>
                      </a: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175" name="Text Box 147"/>
          <p:cNvSpPr txBox="1">
            <a:spLocks noChangeArrowheads="1"/>
          </p:cNvSpPr>
          <p:nvPr/>
        </p:nvSpPr>
        <p:spPr bwMode="auto">
          <a:xfrm>
            <a:off x="5637213" y="1016000"/>
            <a:ext cx="1820862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800" b="1">
                <a:solidFill>
                  <a:schemeClr val="hlink"/>
                </a:solidFill>
              </a:rPr>
              <a:t>Strong scaling</a:t>
            </a:r>
            <a:r>
              <a:rPr lang="en-US" sz="1400"/>
              <a:t>:</a:t>
            </a:r>
          </a:p>
          <a:p>
            <a:endParaRPr lang="en-US" sz="1400"/>
          </a:p>
        </p:txBody>
      </p:sp>
      <p:graphicFrame>
        <p:nvGraphicFramePr>
          <p:cNvPr id="4098" name="Rectangle 148"/>
          <p:cNvGraphicFramePr>
            <a:graphicFrameLocks/>
          </p:cNvGraphicFramePr>
          <p:nvPr>
            <p:ph sz="quarter" idx="3"/>
          </p:nvPr>
        </p:nvGraphicFramePr>
        <p:xfrm>
          <a:off x="5367338" y="3886200"/>
          <a:ext cx="3776662" cy="2517775"/>
        </p:xfrm>
        <a:graphic>
          <a:graphicData uri="http://schemas.openxmlformats.org/presentationml/2006/ole">
            <p:oleObj spid="_x0000_s4098" name="Equation" r:id="rId4" imgW="0" imgH="0" progId="Equation.3">
              <p:embed/>
            </p:oleObj>
          </a:graphicData>
        </a:graphic>
      </p:graphicFrame>
      <p:graphicFrame>
        <p:nvGraphicFramePr>
          <p:cNvPr id="4099" name="Object 151"/>
          <p:cNvGraphicFramePr>
            <a:graphicFrameLocks noChangeAspect="1"/>
          </p:cNvGraphicFramePr>
          <p:nvPr/>
        </p:nvGraphicFramePr>
        <p:xfrm>
          <a:off x="5867400" y="1371600"/>
          <a:ext cx="1333500" cy="292100"/>
        </p:xfrm>
        <a:graphic>
          <a:graphicData uri="http://schemas.openxmlformats.org/presentationml/2006/ole">
            <p:oleObj spid="_x0000_s4099" name="Equation" r:id="rId5" imgW="1333440" imgH="291960" progId="Equation.3">
              <p:embed/>
            </p:oleObj>
          </a:graphicData>
        </a:graphic>
      </p:graphicFrame>
      <p:graphicFrame>
        <p:nvGraphicFramePr>
          <p:cNvPr id="4100" name="Object 160"/>
          <p:cNvGraphicFramePr>
            <a:graphicFrameLocks noChangeAspect="1"/>
          </p:cNvGraphicFramePr>
          <p:nvPr/>
        </p:nvGraphicFramePr>
        <p:xfrm>
          <a:off x="1862138" y="3149600"/>
          <a:ext cx="457200" cy="279400"/>
        </p:xfrm>
        <a:graphic>
          <a:graphicData uri="http://schemas.openxmlformats.org/presentationml/2006/ole">
            <p:oleObj spid="_x0000_s4100" name="Equation" r:id="rId6" imgW="457200" imgH="279360" progId="Equation.3">
              <p:embed/>
            </p:oleObj>
          </a:graphicData>
        </a:graphic>
      </p:graphicFrame>
      <p:graphicFrame>
        <p:nvGraphicFramePr>
          <p:cNvPr id="4101" name="Object 165"/>
          <p:cNvGraphicFramePr>
            <a:graphicFrameLocks noChangeAspect="1"/>
          </p:cNvGraphicFramePr>
          <p:nvPr/>
        </p:nvGraphicFramePr>
        <p:xfrm>
          <a:off x="2635250" y="3149600"/>
          <a:ext cx="457200" cy="279400"/>
        </p:xfrm>
        <a:graphic>
          <a:graphicData uri="http://schemas.openxmlformats.org/presentationml/2006/ole">
            <p:oleObj spid="_x0000_s4101" name="Equation" r:id="rId7" imgW="457200" imgH="279360" progId="Equation.3">
              <p:embed/>
            </p:oleObj>
          </a:graphicData>
        </a:graphic>
      </p:graphicFrame>
      <p:graphicFrame>
        <p:nvGraphicFramePr>
          <p:cNvPr id="4102" name="Object 166"/>
          <p:cNvGraphicFramePr>
            <a:graphicFrameLocks noChangeAspect="1"/>
          </p:cNvGraphicFramePr>
          <p:nvPr/>
        </p:nvGraphicFramePr>
        <p:xfrm>
          <a:off x="3419475" y="3149600"/>
          <a:ext cx="457200" cy="279400"/>
        </p:xfrm>
        <a:graphic>
          <a:graphicData uri="http://schemas.openxmlformats.org/presentationml/2006/ole">
            <p:oleObj spid="_x0000_s4102" name="Equation" r:id="rId8" imgW="457200" imgH="279360" progId="Equation.3">
              <p:embed/>
            </p:oleObj>
          </a:graphicData>
        </a:graphic>
      </p:graphicFrame>
      <p:graphicFrame>
        <p:nvGraphicFramePr>
          <p:cNvPr id="4103" name="Object 167"/>
          <p:cNvGraphicFramePr>
            <a:graphicFrameLocks noChangeAspect="1"/>
          </p:cNvGraphicFramePr>
          <p:nvPr/>
        </p:nvGraphicFramePr>
        <p:xfrm>
          <a:off x="4214813" y="3149600"/>
          <a:ext cx="457200" cy="279400"/>
        </p:xfrm>
        <a:graphic>
          <a:graphicData uri="http://schemas.openxmlformats.org/presentationml/2006/ole">
            <p:oleObj spid="_x0000_s4103" name="Equation" r:id="rId9" imgW="457200" imgH="279360" progId="Equation.3">
              <p:embed/>
            </p:oleObj>
          </a:graphicData>
        </a:graphic>
      </p:graphicFrame>
      <p:graphicFrame>
        <p:nvGraphicFramePr>
          <p:cNvPr id="4104" name="Object 168"/>
          <p:cNvGraphicFramePr>
            <a:graphicFrameLocks noChangeAspect="1"/>
          </p:cNvGraphicFramePr>
          <p:nvPr/>
        </p:nvGraphicFramePr>
        <p:xfrm>
          <a:off x="5019675" y="3149600"/>
          <a:ext cx="457200" cy="279400"/>
        </p:xfrm>
        <a:graphic>
          <a:graphicData uri="http://schemas.openxmlformats.org/presentationml/2006/ole">
            <p:oleObj spid="_x0000_s4104" name="Equation" r:id="rId10" imgW="457200" imgH="279360" progId="Equation.3">
              <p:embed/>
            </p:oleObj>
          </a:graphicData>
        </a:graphic>
      </p:graphicFrame>
      <p:graphicFrame>
        <p:nvGraphicFramePr>
          <p:cNvPr id="4105" name="Object 169"/>
          <p:cNvGraphicFramePr>
            <a:graphicFrameLocks noChangeAspect="1"/>
          </p:cNvGraphicFramePr>
          <p:nvPr/>
        </p:nvGraphicFramePr>
        <p:xfrm>
          <a:off x="5824538" y="3149600"/>
          <a:ext cx="457200" cy="279400"/>
        </p:xfrm>
        <a:graphic>
          <a:graphicData uri="http://schemas.openxmlformats.org/presentationml/2006/ole">
            <p:oleObj spid="_x0000_s4105" name="Equation" r:id="rId11" imgW="457200" imgH="279360" progId="Equation.3">
              <p:embed/>
            </p:oleObj>
          </a:graphicData>
        </a:graphic>
      </p:graphicFrame>
      <p:graphicFrame>
        <p:nvGraphicFramePr>
          <p:cNvPr id="4106" name="Object 170"/>
          <p:cNvGraphicFramePr>
            <a:graphicFrameLocks noChangeAspect="1"/>
          </p:cNvGraphicFramePr>
          <p:nvPr/>
        </p:nvGraphicFramePr>
        <p:xfrm>
          <a:off x="6597650" y="3149600"/>
          <a:ext cx="457200" cy="279400"/>
        </p:xfrm>
        <a:graphic>
          <a:graphicData uri="http://schemas.openxmlformats.org/presentationml/2006/ole">
            <p:oleObj spid="_x0000_s4106" name="Equation" r:id="rId12" imgW="457200" imgH="279360" progId="Equation.3">
              <p:embed/>
            </p:oleObj>
          </a:graphicData>
        </a:graphic>
      </p:graphicFrame>
      <p:graphicFrame>
        <p:nvGraphicFramePr>
          <p:cNvPr id="4107" name="Object 171"/>
          <p:cNvGraphicFramePr>
            <a:graphicFrameLocks noChangeAspect="1"/>
          </p:cNvGraphicFramePr>
          <p:nvPr/>
        </p:nvGraphicFramePr>
        <p:xfrm>
          <a:off x="7435850" y="3149600"/>
          <a:ext cx="457200" cy="279400"/>
        </p:xfrm>
        <a:graphic>
          <a:graphicData uri="http://schemas.openxmlformats.org/presentationml/2006/ole">
            <p:oleObj spid="_x0000_s4107" name="Equation" r:id="rId13" imgW="457200" imgH="279360" progId="Equation.3">
              <p:embed/>
            </p:oleObj>
          </a:graphicData>
        </a:graphic>
      </p:graphicFrame>
      <p:graphicFrame>
        <p:nvGraphicFramePr>
          <p:cNvPr id="4108" name="Object 172"/>
          <p:cNvGraphicFramePr>
            <a:graphicFrameLocks noChangeAspect="1"/>
          </p:cNvGraphicFramePr>
          <p:nvPr/>
        </p:nvGraphicFramePr>
        <p:xfrm>
          <a:off x="8197850" y="3149600"/>
          <a:ext cx="457200" cy="279400"/>
        </p:xfrm>
        <a:graphic>
          <a:graphicData uri="http://schemas.openxmlformats.org/presentationml/2006/ole">
            <p:oleObj spid="_x0000_s4108" name="Equation" r:id="rId14" imgW="457200" imgH="279360" progId="Equation.3">
              <p:embed/>
            </p:oleObj>
          </a:graphicData>
        </a:graphic>
      </p:graphicFrame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Footer Placeholder 4"/>
          <p:cNvSpPr>
            <a:spLocks noGrp="1"/>
          </p:cNvSpPr>
          <p:nvPr>
            <p:ph type="ftr" sz="quarter" idx="4294967295"/>
          </p:nvPr>
        </p:nvSpPr>
        <p:spPr>
          <a:noFill/>
        </p:spPr>
        <p:txBody>
          <a:bodyPr/>
          <a:lstStyle/>
          <a:p>
            <a:r>
              <a:rPr lang="en-US" smtClean="0"/>
              <a:t>Cray Inc. Preliminary and Proprietary</a:t>
            </a:r>
          </a:p>
        </p:txBody>
      </p:sp>
      <p:sp>
        <p:nvSpPr>
          <p:cNvPr id="52227" name="Slide Number Placeholder 5"/>
          <p:cNvSpPr>
            <a:spLocks noGrp="1"/>
          </p:cNvSpPr>
          <p:nvPr>
            <p:ph type="sldNum" sz="quarter" idx="4294967295"/>
          </p:nvPr>
        </p:nvSpPr>
        <p:spPr>
          <a:xfrm>
            <a:off x="7010400" y="6562725"/>
            <a:ext cx="1905000" cy="295275"/>
          </a:xfrm>
          <a:prstGeom prst="rect">
            <a:avLst/>
          </a:prstGeom>
          <a:noFill/>
        </p:spPr>
        <p:txBody>
          <a:bodyPr/>
          <a:lstStyle/>
          <a:p>
            <a:fld id="{7B67ECE3-DFC1-4419-A360-FEA3E6901314}" type="slidenum">
              <a:rPr lang="en-US" smtClean="0"/>
              <a:pPr/>
              <a:t>49</a:t>
            </a:fld>
            <a:r>
              <a:rPr lang="en-US" smtClean="0"/>
              <a:t> </a:t>
            </a:r>
          </a:p>
        </p:txBody>
      </p:sp>
      <p:sp>
        <p:nvSpPr>
          <p:cNvPr id="5222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2800" smtClean="0"/>
              <a:t>Conclusions</a:t>
            </a:r>
          </a:p>
        </p:txBody>
      </p:sp>
      <p:sp>
        <p:nvSpPr>
          <p:cNvPr id="5222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In terms of performance of 2-D Laplace example on X1E:</a:t>
            </a:r>
          </a:p>
          <a:p>
            <a:pPr lvl="1" eaLnBrk="1" hangingPunct="1"/>
            <a:r>
              <a:rPr lang="en-US" smtClean="0"/>
              <a:t>For small surface-to-volume (</a:t>
            </a:r>
            <a:r>
              <a:rPr lang="en-US" i="1" smtClean="0"/>
              <a:t>P</a:t>
            </a:r>
            <a:r>
              <a:rPr lang="en-US" smtClean="0"/>
              <a:t> = 4, </a:t>
            </a:r>
            <a:r>
              <a:rPr lang="en-US" i="1" smtClean="0"/>
              <a:t>n</a:t>
            </a:r>
            <a:r>
              <a:rPr lang="en-US" smtClean="0"/>
              <a:t> = 400), MPI, CAF, CAF_overlap within 13% of one another</a:t>
            </a:r>
          </a:p>
          <a:p>
            <a:pPr lvl="1" eaLnBrk="1" hangingPunct="1"/>
            <a:r>
              <a:rPr lang="en-US" smtClean="0"/>
              <a:t>For weak scaling, CAF_overlap &gt; CAF &gt; MPI in all cases</a:t>
            </a:r>
          </a:p>
          <a:p>
            <a:pPr lvl="1" eaLnBrk="1" hangingPunct="1"/>
            <a:r>
              <a:rPr lang="en-US" b="1" smtClean="0"/>
              <a:t>For strong scaling limit </a:t>
            </a:r>
            <a:r>
              <a:rPr lang="en-US" smtClean="0"/>
              <a:t>(</a:t>
            </a:r>
            <a:r>
              <a:rPr lang="en-US" i="1" smtClean="0"/>
              <a:t>P</a:t>
            </a:r>
            <a:r>
              <a:rPr lang="en-US" smtClean="0"/>
              <a:t> = 64 and </a:t>
            </a:r>
            <a:r>
              <a:rPr lang="en-US" i="1" smtClean="0"/>
              <a:t>n</a:t>
            </a:r>
            <a:r>
              <a:rPr lang="en-US" smtClean="0"/>
              <a:t> = 100),</a:t>
            </a:r>
            <a:r>
              <a:rPr lang="en-US" b="1" smtClean="0"/>
              <a:t> CAF_overlap = 1.5*CAF, CAF = 11.*MPI </a:t>
            </a:r>
          </a:p>
          <a:p>
            <a:pPr eaLnBrk="1" hangingPunct="1"/>
            <a:r>
              <a:rPr lang="en-US" smtClean="0"/>
              <a:t>Baker will have hardware support for efficient use of CAF/UPC/SHMEM (and excellent support for MPI )</a:t>
            </a:r>
          </a:p>
          <a:p>
            <a:pPr eaLnBrk="1" hangingPunct="1"/>
            <a:r>
              <a:rPr lang="en-US" smtClean="0"/>
              <a:t>Moreover, users can program for even better strong scaling performance on Baker by using CAF/UPC to do fine-grain overlapping of communication and computation as illustrated here</a:t>
            </a:r>
          </a:p>
        </p:txBody>
      </p:sp>
    </p:spTree>
  </p:cSld>
  <p:clrMapOvr>
    <a:masterClrMapping/>
  </p:clrMapOvr>
  <p:transition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sz="4000" smtClean="0"/>
              <a:t>What is Co-Array Syntax?</a:t>
            </a:r>
            <a:br>
              <a:rPr lang="en-US" sz="4000" smtClean="0"/>
            </a:br>
            <a:endParaRPr lang="en-US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2800" dirty="0" smtClean="0"/>
              <a:t>Co-Array syntax is a simple extension to normal Fortran syntax.</a:t>
            </a:r>
          </a:p>
          <a:p>
            <a:pPr lvl="1" eaLnBrk="1" hangingPunct="1">
              <a:defRPr/>
            </a:pPr>
            <a:r>
              <a:rPr lang="en-US" sz="2400" dirty="0" smtClean="0">
                <a:ea typeface="+mn-ea"/>
                <a:cs typeface="+mn-cs"/>
              </a:rPr>
              <a:t>It uses normal rounded brackets ( ) to point to data in local memory.</a:t>
            </a:r>
          </a:p>
          <a:p>
            <a:pPr lvl="1" eaLnBrk="1" hangingPunct="1">
              <a:defRPr/>
            </a:pPr>
            <a:r>
              <a:rPr lang="en-US" sz="2400" dirty="0" smtClean="0">
                <a:ea typeface="+mn-ea"/>
                <a:cs typeface="+mn-cs"/>
              </a:rPr>
              <a:t>It uses square brackets [ ] to point to data in remote memory.</a:t>
            </a:r>
          </a:p>
          <a:p>
            <a:pPr lvl="1" eaLnBrk="1" hangingPunct="1">
              <a:defRPr/>
            </a:pPr>
            <a:r>
              <a:rPr lang="en-US" sz="2400" dirty="0" smtClean="0">
                <a:ea typeface="+mn-ea"/>
                <a:cs typeface="+mn-cs"/>
              </a:rPr>
              <a:t>Syntactic and semantic rules apply separately but equally to ( ) and   [ ].</a:t>
            </a:r>
            <a:endParaRPr lang="en-US" sz="2400" dirty="0" smtClean="0"/>
          </a:p>
        </p:txBody>
      </p:sp>
      <p:sp>
        <p:nvSpPr>
          <p:cNvPr id="11268" name="Slide Number Placeholder 4"/>
          <p:cNvSpPr>
            <a:spLocks noGrp="1"/>
          </p:cNvSpPr>
          <p:nvPr>
            <p:ph type="sldNum" sz="quarter" idx="4294967295"/>
          </p:nvPr>
        </p:nvSpPr>
        <p:spPr>
          <a:xfrm>
            <a:off x="7010400" y="6562725"/>
            <a:ext cx="1905000" cy="295275"/>
          </a:xfrm>
          <a:prstGeom prst="rect">
            <a:avLst/>
          </a:prstGeom>
          <a:noFill/>
        </p:spPr>
        <p:txBody>
          <a:bodyPr/>
          <a:lstStyle/>
          <a:p>
            <a:fld id="{6083825C-2CB4-4297-83D4-E74BADD0C602}" type="slidenum">
              <a:rPr lang="en-US" smtClean="0"/>
              <a:pPr/>
              <a:t>5</a:t>
            </a:fld>
            <a:r>
              <a:rPr lang="en-US" smtClean="0"/>
              <a:t> 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References</a:t>
            </a:r>
          </a:p>
        </p:txBody>
      </p:sp>
      <p:sp>
        <p:nvSpPr>
          <p:cNvPr id="53251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7010400" y="6562725"/>
            <a:ext cx="1905000" cy="295275"/>
          </a:xfrm>
          <a:prstGeom prst="rect">
            <a:avLst/>
          </a:prstGeom>
          <a:noFill/>
        </p:spPr>
        <p:txBody>
          <a:bodyPr/>
          <a:lstStyle/>
          <a:p>
            <a:fld id="{9DB40044-E67C-469D-8F3F-6CC8FC35963A}" type="slidenum">
              <a:rPr lang="en-US" smtClean="0"/>
              <a:pPr/>
              <a:t>50</a:t>
            </a:fld>
            <a:r>
              <a:rPr lang="en-US" smtClean="0"/>
              <a:t> </a:t>
            </a:r>
          </a:p>
        </p:txBody>
      </p:sp>
      <p:sp>
        <p:nvSpPr>
          <p:cNvPr id="53252" name="TextBox 4"/>
          <p:cNvSpPr txBox="1">
            <a:spLocks noChangeArrowheads="1"/>
          </p:cNvSpPr>
          <p:nvPr/>
        </p:nvSpPr>
        <p:spPr bwMode="auto">
          <a:xfrm>
            <a:off x="609600" y="2286000"/>
            <a:ext cx="7931150" cy="230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600" dirty="0">
                <a:solidFill>
                  <a:schemeClr val="bg1"/>
                </a:solidFill>
              </a:rPr>
              <a:t>ISO/IEC JTC1/SC22/WG5 N1762</a:t>
            </a:r>
          </a:p>
          <a:p>
            <a:r>
              <a:rPr lang="en-US" sz="3600" dirty="0" err="1">
                <a:solidFill>
                  <a:schemeClr val="bg1"/>
                </a:solidFill>
              </a:rPr>
              <a:t>Coarrays</a:t>
            </a:r>
            <a:r>
              <a:rPr lang="en-US" sz="3600" dirty="0">
                <a:solidFill>
                  <a:schemeClr val="bg1"/>
                </a:solidFill>
              </a:rPr>
              <a:t> in the next Fortran Standard</a:t>
            </a:r>
          </a:p>
          <a:p>
            <a:r>
              <a:rPr lang="en-US" sz="3600" dirty="0">
                <a:solidFill>
                  <a:schemeClr val="bg1"/>
                </a:solidFill>
              </a:rPr>
              <a:t>John Reid, JKR Associates, UK</a:t>
            </a:r>
          </a:p>
          <a:p>
            <a:r>
              <a:rPr lang="en-US" sz="3600" dirty="0">
                <a:solidFill>
                  <a:schemeClr val="bg1"/>
                </a:solidFill>
              </a:rPr>
              <a:t>December 8, 2008</a:t>
            </a:r>
          </a:p>
        </p:txBody>
      </p:sp>
    </p:spTree>
  </p:cSld>
  <p:clrMapOvr>
    <a:masterClrMapping/>
  </p:clrMapOvr>
  <p:transition>
    <p:fade/>
  </p:transition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2"/>
          </p:nvPr>
        </p:nvSpPr>
        <p:spPr>
          <a:xfrm>
            <a:off x="762000" y="3733800"/>
            <a:ext cx="7543800" cy="2133600"/>
          </a:xfrm>
        </p:spPr>
        <p:txBody>
          <a:bodyPr/>
          <a:lstStyle/>
          <a:p>
            <a:pPr eaLnBrk="1" hangingPunct="1"/>
            <a:r>
              <a:rPr lang="en-US" sz="5400" dirty="0"/>
              <a:t>Questions / Comments</a:t>
            </a:r>
          </a:p>
          <a:p>
            <a:pPr eaLnBrk="1" hangingPunct="1"/>
            <a:r>
              <a:rPr lang="en-US" sz="5400" dirty="0"/>
              <a:t>Thank You</a:t>
            </a:r>
            <a:r>
              <a:rPr lang="en-US" sz="5400" dirty="0" smtClean="0"/>
              <a:t>!</a:t>
            </a:r>
            <a:endParaRPr lang="en-US" sz="5400" dirty="0"/>
          </a:p>
        </p:txBody>
      </p:sp>
      <p:sp>
        <p:nvSpPr>
          <p:cNvPr id="10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743200" y="6629400"/>
            <a:ext cx="3581400" cy="254000"/>
          </a:xfrm>
        </p:spPr>
        <p:txBody>
          <a:bodyPr/>
          <a:lstStyle/>
          <a:p>
            <a:pPr>
              <a:defRPr/>
            </a:pPr>
            <a:r>
              <a:rPr lang="en-US" smtClean="0">
                <a:latin typeface="Arial" charset="0"/>
                <a:ea typeface="Arial Unicode MS" pitchFamily="34" charset="-128"/>
                <a:cs typeface="Arial Unicode MS" pitchFamily="34" charset="-128"/>
              </a:rPr>
              <a:t>© Cray Inc.</a:t>
            </a:r>
            <a:endParaRPr lang="en-US" dirty="0">
              <a:latin typeface="Arial" charset="0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11" name="Text Box 15"/>
          <p:cNvSpPr txBox="1">
            <a:spLocks noChangeArrowheads="1"/>
          </p:cNvSpPr>
          <p:nvPr/>
        </p:nvSpPr>
        <p:spPr bwMode="auto">
          <a:xfrm>
            <a:off x="228600" y="6593312"/>
            <a:ext cx="2190750" cy="264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80000"/>
              </a:lnSpc>
              <a:spcBef>
                <a:spcPct val="50000"/>
              </a:spcBef>
              <a:defRPr/>
            </a:pPr>
            <a:r>
              <a:rPr lang="en-US" sz="1400" b="1" dirty="0" smtClean="0">
                <a:solidFill>
                  <a:schemeClr val="bg1"/>
                </a:solidFill>
                <a:latin typeface="Arial" charset="0"/>
              </a:rPr>
              <a:t>CSC, Finland</a:t>
            </a:r>
            <a:endParaRPr lang="en-US" sz="1400" b="1" dirty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12" name="Text Box 15"/>
          <p:cNvSpPr txBox="1">
            <a:spLocks noChangeArrowheads="1"/>
          </p:cNvSpPr>
          <p:nvPr/>
        </p:nvSpPr>
        <p:spPr bwMode="auto">
          <a:xfrm>
            <a:off x="6781800" y="6644031"/>
            <a:ext cx="2190750" cy="2139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50000"/>
              </a:lnSpc>
              <a:spcBef>
                <a:spcPct val="50000"/>
              </a:spcBef>
              <a:defRPr/>
            </a:pPr>
            <a:r>
              <a:rPr lang="en-US" sz="1400" b="1" dirty="0" smtClean="0">
                <a:solidFill>
                  <a:schemeClr val="bg1"/>
                </a:solidFill>
                <a:latin typeface="Arial" charset="0"/>
              </a:rPr>
              <a:t>September 21-24, </a:t>
            </a:r>
            <a:r>
              <a:rPr lang="en-US" sz="1400" b="1" dirty="0">
                <a:solidFill>
                  <a:schemeClr val="bg1"/>
                </a:solidFill>
                <a:latin typeface="Arial" charset="0"/>
              </a:rPr>
              <a:t>2009</a:t>
            </a:r>
          </a:p>
        </p:txBody>
      </p:sp>
    </p:spTree>
  </p:cSld>
  <p:clrMapOvr>
    <a:masterClrMapping/>
  </p:clrMapOvr>
  <p:transition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5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smtClean="0"/>
              <a:t>Examples of Co-Array Declarations</a:t>
            </a:r>
            <a:br>
              <a:rPr lang="en-US" smtClean="0"/>
            </a:br>
            <a:endParaRPr lang="en-US" smtClean="0"/>
          </a:p>
        </p:txBody>
      </p:sp>
      <p:sp>
        <p:nvSpPr>
          <p:cNvPr id="12291" name="Slide Number Placeholder 4"/>
          <p:cNvSpPr>
            <a:spLocks noGrp="1"/>
          </p:cNvSpPr>
          <p:nvPr>
            <p:ph type="sldNum" sz="quarter" idx="4294967295"/>
          </p:nvPr>
        </p:nvSpPr>
        <p:spPr>
          <a:xfrm>
            <a:off x="7010400" y="6562725"/>
            <a:ext cx="1905000" cy="295275"/>
          </a:xfrm>
          <a:prstGeom prst="rect">
            <a:avLst/>
          </a:prstGeom>
          <a:noFill/>
        </p:spPr>
        <p:txBody>
          <a:bodyPr/>
          <a:lstStyle/>
          <a:p>
            <a:fld id="{66ADC653-9E86-4CD1-95A0-A2D4282E21E9}" type="slidenum">
              <a:rPr lang="en-US" smtClean="0"/>
              <a:pPr/>
              <a:t>6</a:t>
            </a:fld>
            <a:r>
              <a:rPr lang="en-US" smtClean="0"/>
              <a:t> </a:t>
            </a:r>
          </a:p>
        </p:txBody>
      </p:sp>
      <p:sp>
        <p:nvSpPr>
          <p:cNvPr id="12292" name="Rectangle 6"/>
          <p:cNvSpPr>
            <a:spLocks noChangeArrowheads="1"/>
          </p:cNvSpPr>
          <p:nvPr/>
        </p:nvSpPr>
        <p:spPr bwMode="auto">
          <a:xfrm>
            <a:off x="1981200" y="1447800"/>
            <a:ext cx="5867400" cy="4401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en-US" sz="28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real :: s[*]</a:t>
            </a:r>
          </a:p>
          <a:p>
            <a:pPr algn="l"/>
            <a:r>
              <a:rPr lang="en-US" sz="28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real :: a(n)[*]</a:t>
            </a:r>
          </a:p>
          <a:p>
            <a:pPr algn="l"/>
            <a:r>
              <a:rPr lang="en-US" sz="28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complex :: z[*]</a:t>
            </a:r>
          </a:p>
          <a:p>
            <a:pPr algn="l"/>
            <a:r>
              <a:rPr lang="en-US" sz="28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integer :: index(n)[*]</a:t>
            </a:r>
          </a:p>
          <a:p>
            <a:pPr algn="l"/>
            <a:r>
              <a:rPr lang="en-US" sz="28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real :: b(n)[p, *]</a:t>
            </a:r>
          </a:p>
          <a:p>
            <a:pPr algn="l"/>
            <a:r>
              <a:rPr lang="pt-BR" sz="28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real :: c(n,m)[0:p, -7:q, 11:*]</a:t>
            </a:r>
          </a:p>
          <a:p>
            <a:pPr algn="l"/>
            <a:r>
              <a:rPr lang="en-US" sz="28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real, </a:t>
            </a:r>
            <a:r>
              <a:rPr lang="en-US" sz="28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allocatable</a:t>
            </a:r>
            <a:r>
              <a:rPr lang="en-US" sz="28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:: w(:)[:]</a:t>
            </a:r>
          </a:p>
          <a:p>
            <a:pPr algn="l"/>
            <a:r>
              <a:rPr lang="en-US" sz="28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type(field) :: </a:t>
            </a:r>
            <a:r>
              <a:rPr lang="en-US" sz="28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maxwell</a:t>
            </a:r>
            <a:r>
              <a:rPr lang="en-US" sz="28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[p</a:t>
            </a:r>
            <a:r>
              <a:rPr lang="en-US" sz="2800" b="1" dirty="0">
                <a:solidFill>
                  <a:schemeClr val="bg1"/>
                </a:solidFill>
              </a:rPr>
              <a:t>,*]</a:t>
            </a:r>
            <a:endParaRPr lang="en-US" sz="28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/>
          <p:cNvSpPr/>
          <p:nvPr/>
        </p:nvSpPr>
        <p:spPr>
          <a:xfrm>
            <a:off x="0" y="1066800"/>
            <a:ext cx="9144000" cy="5486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31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CAF Memory Model</a:t>
            </a:r>
          </a:p>
        </p:txBody>
      </p:sp>
      <p:sp>
        <p:nvSpPr>
          <p:cNvPr id="13315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7010400" y="6562725"/>
            <a:ext cx="1905000" cy="295275"/>
          </a:xfrm>
          <a:prstGeom prst="rect">
            <a:avLst/>
          </a:prstGeom>
          <a:noFill/>
        </p:spPr>
        <p:txBody>
          <a:bodyPr/>
          <a:lstStyle/>
          <a:p>
            <a:fld id="{7244353D-E626-4CB7-ACBA-A5C516D5E44B}" type="slidenum">
              <a:rPr lang="en-US" smtClean="0"/>
              <a:pPr/>
              <a:t>7</a:t>
            </a:fld>
            <a:r>
              <a:rPr lang="en-US" smtClean="0"/>
              <a:t> </a:t>
            </a:r>
          </a:p>
        </p:txBody>
      </p:sp>
      <p:sp>
        <p:nvSpPr>
          <p:cNvPr id="13316" name="Rectangle 4"/>
          <p:cNvSpPr>
            <a:spLocks noChangeArrowheads="1"/>
          </p:cNvSpPr>
          <p:nvPr/>
        </p:nvSpPr>
        <p:spPr bwMode="auto">
          <a:xfrm>
            <a:off x="609600" y="2057400"/>
            <a:ext cx="1219200" cy="3786188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X(1)</a:t>
            </a:r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r>
              <a:rPr lang="en-US"/>
              <a:t>X(N)</a:t>
            </a:r>
          </a:p>
        </p:txBody>
      </p:sp>
      <p:cxnSp>
        <p:nvCxnSpPr>
          <p:cNvPr id="13317" name="Straight Arrow Connector 11"/>
          <p:cNvCxnSpPr>
            <a:cxnSpLocks noChangeShapeType="1"/>
          </p:cNvCxnSpPr>
          <p:nvPr/>
        </p:nvCxnSpPr>
        <p:spPr bwMode="auto">
          <a:xfrm rot="5400000">
            <a:off x="-380999" y="3962400"/>
            <a:ext cx="3048000" cy="3175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</p:spPr>
      </p:cxnSp>
      <p:sp>
        <p:nvSpPr>
          <p:cNvPr id="13318" name="Rectangle 12"/>
          <p:cNvSpPr>
            <a:spLocks noChangeArrowheads="1"/>
          </p:cNvSpPr>
          <p:nvPr/>
        </p:nvSpPr>
        <p:spPr bwMode="auto">
          <a:xfrm>
            <a:off x="1981200" y="2057400"/>
            <a:ext cx="1219200" cy="3786188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X(1)</a:t>
            </a:r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r>
              <a:rPr lang="en-US"/>
              <a:t>X(N)</a:t>
            </a:r>
          </a:p>
        </p:txBody>
      </p:sp>
      <p:cxnSp>
        <p:nvCxnSpPr>
          <p:cNvPr id="13319" name="Straight Arrow Connector 13"/>
          <p:cNvCxnSpPr>
            <a:cxnSpLocks noChangeShapeType="1"/>
          </p:cNvCxnSpPr>
          <p:nvPr/>
        </p:nvCxnSpPr>
        <p:spPr bwMode="auto">
          <a:xfrm rot="5400000">
            <a:off x="990601" y="3962400"/>
            <a:ext cx="3048000" cy="3175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</p:spPr>
      </p:cxnSp>
      <p:sp>
        <p:nvSpPr>
          <p:cNvPr id="13320" name="Rectangle 14"/>
          <p:cNvSpPr>
            <a:spLocks noChangeArrowheads="1"/>
          </p:cNvSpPr>
          <p:nvPr/>
        </p:nvSpPr>
        <p:spPr bwMode="auto">
          <a:xfrm>
            <a:off x="3352800" y="2057400"/>
            <a:ext cx="1219200" cy="3786188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X(1) [p]</a:t>
            </a:r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r>
              <a:rPr lang="en-US"/>
              <a:t>X(N)[p]</a:t>
            </a:r>
          </a:p>
        </p:txBody>
      </p:sp>
      <p:cxnSp>
        <p:nvCxnSpPr>
          <p:cNvPr id="13321" name="Straight Arrow Connector 15"/>
          <p:cNvCxnSpPr>
            <a:cxnSpLocks noChangeShapeType="1"/>
          </p:cNvCxnSpPr>
          <p:nvPr/>
        </p:nvCxnSpPr>
        <p:spPr bwMode="auto">
          <a:xfrm rot="5400000">
            <a:off x="2362201" y="3962400"/>
            <a:ext cx="3048000" cy="3175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</p:spPr>
      </p:cxnSp>
      <p:sp>
        <p:nvSpPr>
          <p:cNvPr id="13322" name="Rectangle 16"/>
          <p:cNvSpPr>
            <a:spLocks noChangeArrowheads="1"/>
          </p:cNvSpPr>
          <p:nvPr/>
        </p:nvSpPr>
        <p:spPr bwMode="auto">
          <a:xfrm>
            <a:off x="5715000" y="2057400"/>
            <a:ext cx="1219200" cy="3786188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X(1)[q]</a:t>
            </a:r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r>
              <a:rPr lang="en-US"/>
              <a:t>X(N)[q]</a:t>
            </a:r>
          </a:p>
        </p:txBody>
      </p:sp>
      <p:cxnSp>
        <p:nvCxnSpPr>
          <p:cNvPr id="13323" name="Straight Arrow Connector 17"/>
          <p:cNvCxnSpPr>
            <a:cxnSpLocks noChangeShapeType="1"/>
          </p:cNvCxnSpPr>
          <p:nvPr/>
        </p:nvCxnSpPr>
        <p:spPr bwMode="auto">
          <a:xfrm rot="5400000">
            <a:off x="4725194" y="3885406"/>
            <a:ext cx="3048000" cy="1588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</p:spPr>
      </p:cxnSp>
      <p:sp>
        <p:nvSpPr>
          <p:cNvPr id="13324" name="Rectangle 18"/>
          <p:cNvSpPr>
            <a:spLocks noChangeArrowheads="1"/>
          </p:cNvSpPr>
          <p:nvPr/>
        </p:nvSpPr>
        <p:spPr bwMode="auto">
          <a:xfrm>
            <a:off x="7086600" y="2057400"/>
            <a:ext cx="1219200" cy="3786188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X(1)</a:t>
            </a:r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r>
              <a:rPr lang="en-US"/>
              <a:t>X(N)</a:t>
            </a:r>
          </a:p>
        </p:txBody>
      </p:sp>
      <p:cxnSp>
        <p:nvCxnSpPr>
          <p:cNvPr id="13325" name="Straight Arrow Connector 19"/>
          <p:cNvCxnSpPr>
            <a:cxnSpLocks noChangeShapeType="1"/>
          </p:cNvCxnSpPr>
          <p:nvPr/>
        </p:nvCxnSpPr>
        <p:spPr bwMode="auto">
          <a:xfrm rot="5400000">
            <a:off x="6019801" y="3886200"/>
            <a:ext cx="3048000" cy="3175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</p:spPr>
      </p:cxnSp>
      <p:sp>
        <p:nvSpPr>
          <p:cNvPr id="13326" name="TextBox 20"/>
          <p:cNvSpPr txBox="1">
            <a:spLocks noChangeArrowheads="1"/>
          </p:cNvSpPr>
          <p:nvPr/>
        </p:nvSpPr>
        <p:spPr bwMode="auto">
          <a:xfrm>
            <a:off x="3886200" y="1600200"/>
            <a:ext cx="320675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P</a:t>
            </a:r>
          </a:p>
        </p:txBody>
      </p:sp>
      <p:sp>
        <p:nvSpPr>
          <p:cNvPr id="13327" name="TextBox 21"/>
          <p:cNvSpPr txBox="1">
            <a:spLocks noChangeArrowheads="1"/>
          </p:cNvSpPr>
          <p:nvPr/>
        </p:nvSpPr>
        <p:spPr bwMode="auto">
          <a:xfrm>
            <a:off x="6172200" y="1600200"/>
            <a:ext cx="344488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Q</a:t>
            </a:r>
          </a:p>
        </p:txBody>
      </p:sp>
      <p:cxnSp>
        <p:nvCxnSpPr>
          <p:cNvPr id="13328" name="Straight Arrow Connector 23"/>
          <p:cNvCxnSpPr>
            <a:cxnSpLocks noChangeShapeType="1"/>
          </p:cNvCxnSpPr>
          <p:nvPr/>
        </p:nvCxnSpPr>
        <p:spPr bwMode="auto">
          <a:xfrm>
            <a:off x="4572000" y="2895600"/>
            <a:ext cx="1143000" cy="1588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</p:spPr>
      </p:cxnSp>
      <p:cxnSp>
        <p:nvCxnSpPr>
          <p:cNvPr id="13329" name="Straight Arrow Connector 25"/>
          <p:cNvCxnSpPr>
            <a:cxnSpLocks noChangeShapeType="1"/>
          </p:cNvCxnSpPr>
          <p:nvPr/>
        </p:nvCxnSpPr>
        <p:spPr bwMode="auto">
          <a:xfrm rot="10800000">
            <a:off x="4572000" y="5410200"/>
            <a:ext cx="1143000" cy="1588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</p:spPr>
      </p:cxnSp>
      <p:sp>
        <p:nvSpPr>
          <p:cNvPr id="13330" name="TextBox 26"/>
          <p:cNvSpPr txBox="1">
            <a:spLocks noChangeArrowheads="1"/>
          </p:cNvSpPr>
          <p:nvPr/>
        </p:nvSpPr>
        <p:spPr bwMode="auto">
          <a:xfrm>
            <a:off x="4800600" y="2590800"/>
            <a:ext cx="801688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X(1)[q]</a:t>
            </a:r>
          </a:p>
        </p:txBody>
      </p:sp>
      <p:sp>
        <p:nvSpPr>
          <p:cNvPr id="13331" name="TextBox 27"/>
          <p:cNvSpPr txBox="1">
            <a:spLocks noChangeArrowheads="1"/>
          </p:cNvSpPr>
          <p:nvPr/>
        </p:nvSpPr>
        <p:spPr bwMode="auto">
          <a:xfrm>
            <a:off x="4724400" y="4953000"/>
            <a:ext cx="835025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X(N)[p]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1143000"/>
            <a:ext cx="9144000" cy="5410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33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One to One Model</a:t>
            </a:r>
          </a:p>
        </p:txBody>
      </p:sp>
      <p:sp>
        <p:nvSpPr>
          <p:cNvPr id="14339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7010400" y="6562725"/>
            <a:ext cx="1905000" cy="295275"/>
          </a:xfrm>
          <a:prstGeom prst="rect">
            <a:avLst/>
          </a:prstGeom>
          <a:noFill/>
        </p:spPr>
        <p:txBody>
          <a:bodyPr/>
          <a:lstStyle/>
          <a:p>
            <a:fld id="{C08EA379-CE1D-4EB6-9B61-3A0D5DC41B2A}" type="slidenum">
              <a:rPr lang="en-US" smtClean="0"/>
              <a:pPr/>
              <a:t>8</a:t>
            </a:fld>
            <a:r>
              <a:rPr lang="en-US" smtClean="0"/>
              <a:t> </a:t>
            </a:r>
          </a:p>
        </p:txBody>
      </p:sp>
      <p:sp>
        <p:nvSpPr>
          <p:cNvPr id="14340" name="Rectangle 4"/>
          <p:cNvSpPr>
            <a:spLocks noChangeArrowheads="1"/>
          </p:cNvSpPr>
          <p:nvPr/>
        </p:nvSpPr>
        <p:spPr bwMode="auto">
          <a:xfrm>
            <a:off x="609600" y="2057400"/>
            <a:ext cx="1219200" cy="3786188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X(1)</a:t>
            </a:r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r>
              <a:rPr lang="en-US"/>
              <a:t>X(N)</a:t>
            </a:r>
          </a:p>
        </p:txBody>
      </p:sp>
      <p:cxnSp>
        <p:nvCxnSpPr>
          <p:cNvPr id="14341" name="Straight Arrow Connector 11"/>
          <p:cNvCxnSpPr>
            <a:cxnSpLocks noChangeShapeType="1"/>
          </p:cNvCxnSpPr>
          <p:nvPr/>
        </p:nvCxnSpPr>
        <p:spPr bwMode="auto">
          <a:xfrm rot="5400000">
            <a:off x="-380999" y="3962400"/>
            <a:ext cx="3048000" cy="3175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</p:spPr>
      </p:cxnSp>
      <p:sp>
        <p:nvSpPr>
          <p:cNvPr id="14342" name="Rectangle 12"/>
          <p:cNvSpPr>
            <a:spLocks noChangeArrowheads="1"/>
          </p:cNvSpPr>
          <p:nvPr/>
        </p:nvSpPr>
        <p:spPr bwMode="auto">
          <a:xfrm>
            <a:off x="1981200" y="2057400"/>
            <a:ext cx="1219200" cy="3786188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X(1)</a:t>
            </a:r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r>
              <a:rPr lang="en-US"/>
              <a:t>X(N)</a:t>
            </a:r>
          </a:p>
        </p:txBody>
      </p:sp>
      <p:cxnSp>
        <p:nvCxnSpPr>
          <p:cNvPr id="14343" name="Straight Arrow Connector 13"/>
          <p:cNvCxnSpPr>
            <a:cxnSpLocks noChangeShapeType="1"/>
          </p:cNvCxnSpPr>
          <p:nvPr/>
        </p:nvCxnSpPr>
        <p:spPr bwMode="auto">
          <a:xfrm rot="5400000">
            <a:off x="990601" y="3962400"/>
            <a:ext cx="3048000" cy="3175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</p:spPr>
      </p:cxnSp>
      <p:sp>
        <p:nvSpPr>
          <p:cNvPr id="14344" name="Rectangle 14"/>
          <p:cNvSpPr>
            <a:spLocks noChangeArrowheads="1"/>
          </p:cNvSpPr>
          <p:nvPr/>
        </p:nvSpPr>
        <p:spPr bwMode="auto">
          <a:xfrm>
            <a:off x="3352800" y="2057400"/>
            <a:ext cx="1219200" cy="3786188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X(1) [p]</a:t>
            </a:r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r>
              <a:rPr lang="en-US"/>
              <a:t>X(N)[p]</a:t>
            </a:r>
          </a:p>
        </p:txBody>
      </p:sp>
      <p:cxnSp>
        <p:nvCxnSpPr>
          <p:cNvPr id="14345" name="Straight Arrow Connector 15"/>
          <p:cNvCxnSpPr>
            <a:cxnSpLocks noChangeShapeType="1"/>
          </p:cNvCxnSpPr>
          <p:nvPr/>
        </p:nvCxnSpPr>
        <p:spPr bwMode="auto">
          <a:xfrm rot="5400000">
            <a:off x="2362201" y="3962400"/>
            <a:ext cx="3048000" cy="3175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</p:spPr>
      </p:cxnSp>
      <p:sp>
        <p:nvSpPr>
          <p:cNvPr id="14346" name="Rectangle 16"/>
          <p:cNvSpPr>
            <a:spLocks noChangeArrowheads="1"/>
          </p:cNvSpPr>
          <p:nvPr/>
        </p:nvSpPr>
        <p:spPr bwMode="auto">
          <a:xfrm>
            <a:off x="5715000" y="2057400"/>
            <a:ext cx="1219200" cy="3786188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X(1)[q]</a:t>
            </a:r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r>
              <a:rPr lang="en-US"/>
              <a:t>X(N)[q]</a:t>
            </a:r>
          </a:p>
        </p:txBody>
      </p:sp>
      <p:cxnSp>
        <p:nvCxnSpPr>
          <p:cNvPr id="14347" name="Straight Arrow Connector 17"/>
          <p:cNvCxnSpPr>
            <a:cxnSpLocks noChangeShapeType="1"/>
          </p:cNvCxnSpPr>
          <p:nvPr/>
        </p:nvCxnSpPr>
        <p:spPr bwMode="auto">
          <a:xfrm rot="5400000">
            <a:off x="4725194" y="3885406"/>
            <a:ext cx="3048000" cy="1588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</p:spPr>
      </p:cxnSp>
      <p:sp>
        <p:nvSpPr>
          <p:cNvPr id="14348" name="Rectangle 18"/>
          <p:cNvSpPr>
            <a:spLocks noChangeArrowheads="1"/>
          </p:cNvSpPr>
          <p:nvPr/>
        </p:nvSpPr>
        <p:spPr bwMode="auto">
          <a:xfrm>
            <a:off x="7086600" y="2057400"/>
            <a:ext cx="1219200" cy="3786188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X(1)</a:t>
            </a:r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r>
              <a:rPr lang="en-US"/>
              <a:t>X(N)</a:t>
            </a:r>
          </a:p>
        </p:txBody>
      </p:sp>
      <p:cxnSp>
        <p:nvCxnSpPr>
          <p:cNvPr id="14349" name="Straight Arrow Connector 19"/>
          <p:cNvCxnSpPr>
            <a:cxnSpLocks noChangeShapeType="1"/>
          </p:cNvCxnSpPr>
          <p:nvPr/>
        </p:nvCxnSpPr>
        <p:spPr bwMode="auto">
          <a:xfrm rot="5400000">
            <a:off x="6019801" y="3886200"/>
            <a:ext cx="3048000" cy="3175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</p:spPr>
      </p:cxnSp>
      <p:sp>
        <p:nvSpPr>
          <p:cNvPr id="14350" name="TextBox 20"/>
          <p:cNvSpPr txBox="1">
            <a:spLocks noChangeArrowheads="1"/>
          </p:cNvSpPr>
          <p:nvPr/>
        </p:nvSpPr>
        <p:spPr bwMode="auto">
          <a:xfrm>
            <a:off x="3886200" y="1600200"/>
            <a:ext cx="320675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P</a:t>
            </a:r>
          </a:p>
        </p:txBody>
      </p:sp>
      <p:sp>
        <p:nvSpPr>
          <p:cNvPr id="14351" name="TextBox 21"/>
          <p:cNvSpPr txBox="1">
            <a:spLocks noChangeArrowheads="1"/>
          </p:cNvSpPr>
          <p:nvPr/>
        </p:nvSpPr>
        <p:spPr bwMode="auto">
          <a:xfrm>
            <a:off x="6172200" y="1600200"/>
            <a:ext cx="344488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Q</a:t>
            </a:r>
          </a:p>
        </p:txBody>
      </p:sp>
      <p:cxnSp>
        <p:nvCxnSpPr>
          <p:cNvPr id="14352" name="Straight Arrow Connector 23"/>
          <p:cNvCxnSpPr>
            <a:cxnSpLocks noChangeShapeType="1"/>
          </p:cNvCxnSpPr>
          <p:nvPr/>
        </p:nvCxnSpPr>
        <p:spPr bwMode="auto">
          <a:xfrm>
            <a:off x="4572000" y="2895600"/>
            <a:ext cx="1143000" cy="1588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</p:spPr>
      </p:cxnSp>
      <p:cxnSp>
        <p:nvCxnSpPr>
          <p:cNvPr id="14353" name="Straight Arrow Connector 25"/>
          <p:cNvCxnSpPr>
            <a:cxnSpLocks noChangeShapeType="1"/>
          </p:cNvCxnSpPr>
          <p:nvPr/>
        </p:nvCxnSpPr>
        <p:spPr bwMode="auto">
          <a:xfrm rot="10800000">
            <a:off x="4572000" y="5410200"/>
            <a:ext cx="1143000" cy="1588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</p:spPr>
      </p:cxnSp>
      <p:sp>
        <p:nvSpPr>
          <p:cNvPr id="14354" name="TextBox 26"/>
          <p:cNvSpPr txBox="1">
            <a:spLocks noChangeArrowheads="1"/>
          </p:cNvSpPr>
          <p:nvPr/>
        </p:nvSpPr>
        <p:spPr bwMode="auto">
          <a:xfrm>
            <a:off x="4800600" y="2590800"/>
            <a:ext cx="801688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X(1)[q]</a:t>
            </a:r>
          </a:p>
        </p:txBody>
      </p:sp>
      <p:sp>
        <p:nvSpPr>
          <p:cNvPr id="14355" name="TextBox 27"/>
          <p:cNvSpPr txBox="1">
            <a:spLocks noChangeArrowheads="1"/>
          </p:cNvSpPr>
          <p:nvPr/>
        </p:nvSpPr>
        <p:spPr bwMode="auto">
          <a:xfrm>
            <a:off x="4724400" y="4953000"/>
            <a:ext cx="835025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X(N)[p]</a:t>
            </a:r>
          </a:p>
        </p:txBody>
      </p:sp>
      <p:sp>
        <p:nvSpPr>
          <p:cNvPr id="14356" name="TextBox 22"/>
          <p:cNvSpPr txBox="1">
            <a:spLocks noChangeArrowheads="1"/>
          </p:cNvSpPr>
          <p:nvPr/>
        </p:nvSpPr>
        <p:spPr bwMode="auto">
          <a:xfrm>
            <a:off x="1676400" y="6172200"/>
            <a:ext cx="2327275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One physical processor</a:t>
            </a:r>
          </a:p>
        </p:txBody>
      </p:sp>
      <p:cxnSp>
        <p:nvCxnSpPr>
          <p:cNvPr id="14357" name="Straight Arrow Connector 28"/>
          <p:cNvCxnSpPr>
            <a:cxnSpLocks noChangeShapeType="1"/>
            <a:endCxn id="14342" idx="2"/>
          </p:cNvCxnSpPr>
          <p:nvPr/>
        </p:nvCxnSpPr>
        <p:spPr bwMode="auto">
          <a:xfrm rot="5400000" flipH="1" flipV="1">
            <a:off x="2425701" y="6007100"/>
            <a:ext cx="330200" cy="3175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</p:spPr>
      </p:cxn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838200"/>
            <a:ext cx="9144000" cy="5715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36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MANY to One Model (OpenMP on Node)</a:t>
            </a: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7010400" y="6562725"/>
            <a:ext cx="1905000" cy="295275"/>
          </a:xfrm>
          <a:prstGeom prst="rect">
            <a:avLst/>
          </a:prstGeom>
          <a:noFill/>
        </p:spPr>
        <p:txBody>
          <a:bodyPr/>
          <a:lstStyle/>
          <a:p>
            <a:fld id="{30FBE2F5-652F-4886-9C25-5B11342D2303}" type="slidenum">
              <a:rPr lang="en-US" smtClean="0"/>
              <a:pPr/>
              <a:t>9</a:t>
            </a:fld>
            <a:r>
              <a:rPr lang="en-US" smtClean="0"/>
              <a:t> </a:t>
            </a:r>
          </a:p>
        </p:txBody>
      </p:sp>
      <p:sp>
        <p:nvSpPr>
          <p:cNvPr id="15364" name="Rectangle 4"/>
          <p:cNvSpPr>
            <a:spLocks noChangeArrowheads="1"/>
          </p:cNvSpPr>
          <p:nvPr/>
        </p:nvSpPr>
        <p:spPr bwMode="auto">
          <a:xfrm>
            <a:off x="609600" y="2057400"/>
            <a:ext cx="1219200" cy="3786188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X(1)</a:t>
            </a:r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r>
              <a:rPr lang="en-US"/>
              <a:t>X(N)</a:t>
            </a:r>
          </a:p>
        </p:txBody>
      </p:sp>
      <p:cxnSp>
        <p:nvCxnSpPr>
          <p:cNvPr id="15365" name="Straight Arrow Connector 11"/>
          <p:cNvCxnSpPr>
            <a:cxnSpLocks noChangeShapeType="1"/>
          </p:cNvCxnSpPr>
          <p:nvPr/>
        </p:nvCxnSpPr>
        <p:spPr bwMode="auto">
          <a:xfrm rot="5400000">
            <a:off x="-380999" y="3962400"/>
            <a:ext cx="3048000" cy="3175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</p:spPr>
      </p:cxnSp>
      <p:sp>
        <p:nvSpPr>
          <p:cNvPr id="15366" name="Rectangle 12"/>
          <p:cNvSpPr>
            <a:spLocks noChangeArrowheads="1"/>
          </p:cNvSpPr>
          <p:nvPr/>
        </p:nvSpPr>
        <p:spPr bwMode="auto">
          <a:xfrm>
            <a:off x="1981200" y="2057400"/>
            <a:ext cx="1219200" cy="3786188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X(1)</a:t>
            </a:r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r>
              <a:rPr lang="en-US"/>
              <a:t>X(N)</a:t>
            </a:r>
          </a:p>
        </p:txBody>
      </p:sp>
      <p:cxnSp>
        <p:nvCxnSpPr>
          <p:cNvPr id="15367" name="Straight Arrow Connector 13"/>
          <p:cNvCxnSpPr>
            <a:cxnSpLocks noChangeShapeType="1"/>
          </p:cNvCxnSpPr>
          <p:nvPr/>
        </p:nvCxnSpPr>
        <p:spPr bwMode="auto">
          <a:xfrm rot="5400000">
            <a:off x="990601" y="3962400"/>
            <a:ext cx="3048000" cy="3175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</p:spPr>
      </p:cxnSp>
      <p:sp>
        <p:nvSpPr>
          <p:cNvPr id="15368" name="Rectangle 14"/>
          <p:cNvSpPr>
            <a:spLocks noChangeArrowheads="1"/>
          </p:cNvSpPr>
          <p:nvPr/>
        </p:nvSpPr>
        <p:spPr bwMode="auto">
          <a:xfrm>
            <a:off x="3352800" y="2057400"/>
            <a:ext cx="1219200" cy="3786188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X(1) [p]</a:t>
            </a:r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r>
              <a:rPr lang="en-US"/>
              <a:t>X(N)[p]</a:t>
            </a:r>
          </a:p>
        </p:txBody>
      </p:sp>
      <p:cxnSp>
        <p:nvCxnSpPr>
          <p:cNvPr id="15369" name="Straight Arrow Connector 15"/>
          <p:cNvCxnSpPr>
            <a:cxnSpLocks noChangeShapeType="1"/>
          </p:cNvCxnSpPr>
          <p:nvPr/>
        </p:nvCxnSpPr>
        <p:spPr bwMode="auto">
          <a:xfrm rot="5400000">
            <a:off x="2362201" y="3962400"/>
            <a:ext cx="3048000" cy="3175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</p:spPr>
      </p:cxnSp>
      <p:sp>
        <p:nvSpPr>
          <p:cNvPr id="15370" name="Rectangle 16"/>
          <p:cNvSpPr>
            <a:spLocks noChangeArrowheads="1"/>
          </p:cNvSpPr>
          <p:nvPr/>
        </p:nvSpPr>
        <p:spPr bwMode="auto">
          <a:xfrm>
            <a:off x="5715000" y="2057400"/>
            <a:ext cx="1219200" cy="3786188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X(1)[q]</a:t>
            </a:r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r>
              <a:rPr lang="en-US"/>
              <a:t>X(N)[q]</a:t>
            </a:r>
          </a:p>
        </p:txBody>
      </p:sp>
      <p:cxnSp>
        <p:nvCxnSpPr>
          <p:cNvPr id="15371" name="Straight Arrow Connector 17"/>
          <p:cNvCxnSpPr>
            <a:cxnSpLocks noChangeShapeType="1"/>
          </p:cNvCxnSpPr>
          <p:nvPr/>
        </p:nvCxnSpPr>
        <p:spPr bwMode="auto">
          <a:xfrm rot="5400000">
            <a:off x="4725194" y="3885406"/>
            <a:ext cx="3048000" cy="1588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</p:spPr>
      </p:cxnSp>
      <p:sp>
        <p:nvSpPr>
          <p:cNvPr id="15372" name="Rectangle 18"/>
          <p:cNvSpPr>
            <a:spLocks noChangeArrowheads="1"/>
          </p:cNvSpPr>
          <p:nvPr/>
        </p:nvSpPr>
        <p:spPr bwMode="auto">
          <a:xfrm>
            <a:off x="7086600" y="2057400"/>
            <a:ext cx="1219200" cy="3786188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X(1)</a:t>
            </a:r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r>
              <a:rPr lang="en-US"/>
              <a:t>X(N)</a:t>
            </a:r>
          </a:p>
        </p:txBody>
      </p:sp>
      <p:cxnSp>
        <p:nvCxnSpPr>
          <p:cNvPr id="15373" name="Straight Arrow Connector 19"/>
          <p:cNvCxnSpPr>
            <a:cxnSpLocks noChangeShapeType="1"/>
          </p:cNvCxnSpPr>
          <p:nvPr/>
        </p:nvCxnSpPr>
        <p:spPr bwMode="auto">
          <a:xfrm rot="5400000">
            <a:off x="6019801" y="3886200"/>
            <a:ext cx="3048000" cy="3175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</p:spPr>
      </p:cxnSp>
      <p:sp>
        <p:nvSpPr>
          <p:cNvPr id="15374" name="TextBox 20"/>
          <p:cNvSpPr txBox="1">
            <a:spLocks noChangeArrowheads="1"/>
          </p:cNvSpPr>
          <p:nvPr/>
        </p:nvSpPr>
        <p:spPr bwMode="auto">
          <a:xfrm>
            <a:off x="3886200" y="1600200"/>
            <a:ext cx="320675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P</a:t>
            </a:r>
          </a:p>
        </p:txBody>
      </p:sp>
      <p:sp>
        <p:nvSpPr>
          <p:cNvPr id="15375" name="TextBox 21"/>
          <p:cNvSpPr txBox="1">
            <a:spLocks noChangeArrowheads="1"/>
          </p:cNvSpPr>
          <p:nvPr/>
        </p:nvSpPr>
        <p:spPr bwMode="auto">
          <a:xfrm>
            <a:off x="6172200" y="1600200"/>
            <a:ext cx="344488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Q</a:t>
            </a:r>
          </a:p>
        </p:txBody>
      </p:sp>
      <p:cxnSp>
        <p:nvCxnSpPr>
          <p:cNvPr id="15376" name="Straight Arrow Connector 23"/>
          <p:cNvCxnSpPr>
            <a:cxnSpLocks noChangeShapeType="1"/>
          </p:cNvCxnSpPr>
          <p:nvPr/>
        </p:nvCxnSpPr>
        <p:spPr bwMode="auto">
          <a:xfrm>
            <a:off x="4572000" y="2895600"/>
            <a:ext cx="1143000" cy="1588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</p:spPr>
      </p:cxnSp>
      <p:cxnSp>
        <p:nvCxnSpPr>
          <p:cNvPr id="15377" name="Straight Arrow Connector 25"/>
          <p:cNvCxnSpPr>
            <a:cxnSpLocks noChangeShapeType="1"/>
          </p:cNvCxnSpPr>
          <p:nvPr/>
        </p:nvCxnSpPr>
        <p:spPr bwMode="auto">
          <a:xfrm rot="10800000">
            <a:off x="4572000" y="5410200"/>
            <a:ext cx="1143000" cy="1588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</p:spPr>
      </p:cxnSp>
      <p:sp>
        <p:nvSpPr>
          <p:cNvPr id="15378" name="TextBox 26"/>
          <p:cNvSpPr txBox="1">
            <a:spLocks noChangeArrowheads="1"/>
          </p:cNvSpPr>
          <p:nvPr/>
        </p:nvSpPr>
        <p:spPr bwMode="auto">
          <a:xfrm>
            <a:off x="4800600" y="2590800"/>
            <a:ext cx="801688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X(1)[q]</a:t>
            </a:r>
          </a:p>
        </p:txBody>
      </p:sp>
      <p:sp>
        <p:nvSpPr>
          <p:cNvPr id="15379" name="TextBox 27"/>
          <p:cNvSpPr txBox="1">
            <a:spLocks noChangeArrowheads="1"/>
          </p:cNvSpPr>
          <p:nvPr/>
        </p:nvSpPr>
        <p:spPr bwMode="auto">
          <a:xfrm>
            <a:off x="4724400" y="4953000"/>
            <a:ext cx="835025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X(N)[p]</a:t>
            </a:r>
          </a:p>
        </p:txBody>
      </p:sp>
      <p:sp>
        <p:nvSpPr>
          <p:cNvPr id="15380" name="TextBox 22"/>
          <p:cNvSpPr txBox="1">
            <a:spLocks noChangeArrowheads="1"/>
          </p:cNvSpPr>
          <p:nvPr/>
        </p:nvSpPr>
        <p:spPr bwMode="auto">
          <a:xfrm>
            <a:off x="1676400" y="6172200"/>
            <a:ext cx="2544763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Many physical processors</a:t>
            </a:r>
          </a:p>
        </p:txBody>
      </p:sp>
      <p:cxnSp>
        <p:nvCxnSpPr>
          <p:cNvPr id="15381" name="Straight Arrow Connector 28"/>
          <p:cNvCxnSpPr>
            <a:cxnSpLocks noChangeShapeType="1"/>
            <a:endCxn id="15366" idx="2"/>
          </p:cNvCxnSpPr>
          <p:nvPr/>
        </p:nvCxnSpPr>
        <p:spPr bwMode="auto">
          <a:xfrm rot="5400000" flipH="1" flipV="1">
            <a:off x="2425701" y="6007100"/>
            <a:ext cx="330200" cy="3175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</p:spPr>
      </p:cxn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per">
  <a:themeElements>
    <a:clrScheme name="cray colors">
      <a:dk1>
        <a:sysClr val="windowText" lastClr="000000"/>
      </a:dk1>
      <a:lt1>
        <a:srgbClr val="FFFFFF"/>
      </a:lt1>
      <a:dk2>
        <a:srgbClr val="2D393F"/>
      </a:dk2>
      <a:lt2>
        <a:srgbClr val="FFFFFF"/>
      </a:lt2>
      <a:accent1>
        <a:srgbClr val="A5B592"/>
      </a:accent1>
      <a:accent2>
        <a:srgbClr val="DD7E0E"/>
      </a:accent2>
      <a:accent3>
        <a:srgbClr val="E7BC29"/>
      </a:accent3>
      <a:accent4>
        <a:srgbClr val="B55475"/>
      </a:accent4>
      <a:accent5>
        <a:srgbClr val="3A577A"/>
      </a:accent5>
      <a:accent6>
        <a:srgbClr val="2D393F"/>
      </a:accent6>
      <a:hlink>
        <a:srgbClr val="0070C0"/>
      </a:hlink>
      <a:folHlink>
        <a:srgbClr val="3A577A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Urban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EFD0F180B38C94AB0ACD476C65F15D2" ma:contentTypeVersion="0" ma:contentTypeDescription="Create a new document." ma:contentTypeScope="" ma:versionID="37e2d3ffa88925b6bc8a923da1888d77">
  <xsd:schema xmlns:xsd="http://www.w3.org/2001/XMLSchema" xmlns:p="http://schemas.microsoft.com/office/2006/metadata/properties" targetNamespace="http://schemas.microsoft.com/office/2006/metadata/properties" ma:root="true" ma:fieldsID="4aeb20c0e3442673af7ee10786458764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office/internal/2005/internalDocumentation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 ma:readOnly="tru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lastPrinted" minOccurs="0" maxOccurs="1" type="xsd:dateTime"/>
        <xsd:element name="contentStatus" minOccurs="0" maxOccurs="1" type="xsd:string"/>
      </xsd:all>
    </xsd:complexType>
  </xsd:schema>
</ct:contentTypeSchema>
</file>

<file path=customXml/item2.xml><?xml version="1.0" encoding="utf-8"?>
<p:properties xmlns:p="http://schemas.microsoft.com/office/2006/metadata/properties" xmlns:xsi="http://www.w3.org/2001/XMLSchema-instance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7E1CE4BF-97E7-4F1E-BCA0-43C142D5EDF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office/internal/2005/internalDocumentation"/>
  </ds:schemaRefs>
</ds:datastoreItem>
</file>

<file path=customXml/itemProps2.xml><?xml version="1.0" encoding="utf-8"?>
<ds:datastoreItem xmlns:ds="http://schemas.openxmlformats.org/officeDocument/2006/customXml" ds:itemID="{190C505D-8FB4-424C-99CA-97E53AA5D4BF}">
  <ds:schemaRefs>
    <ds:schemaRef ds:uri="http://schemas.microsoft.com/office/2006/documentManagement/types"/>
    <ds:schemaRef ds:uri="http://purl.org/dc/elements/1.1/"/>
    <ds:schemaRef ds:uri="http://purl.org/dc/terms/"/>
    <ds:schemaRef ds:uri="http://purl.org/dc/dcmitype/"/>
    <ds:schemaRef ds:uri="http://www.w3.org/XML/1998/namespace"/>
    <ds:schemaRef ds:uri="http://schemas.microsoft.com/office/2006/metadata/properties"/>
    <ds:schemaRef ds:uri="http://schemas.openxmlformats.org/package/2006/metadata/core-properties"/>
  </ds:schemaRefs>
</ds:datastoreItem>
</file>

<file path=customXml/itemProps3.xml><?xml version="1.0" encoding="utf-8"?>
<ds:datastoreItem xmlns:ds="http://schemas.openxmlformats.org/officeDocument/2006/customXml" ds:itemID="{F578C319-9800-415F-BA11-2F72A5529398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11870</TotalTime>
  <Words>3595</Words>
  <Application>Microsoft Office PowerPoint</Application>
  <PresentationFormat>On-screen Show (4:3)</PresentationFormat>
  <Paragraphs>1103</Paragraphs>
  <Slides>51</Slides>
  <Notes>49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51</vt:i4>
      </vt:variant>
    </vt:vector>
  </HeadingPairs>
  <TitlesOfParts>
    <vt:vector size="53" baseType="lpstr">
      <vt:lpstr>Paper</vt:lpstr>
      <vt:lpstr>Microsoft Equation 3.0</vt:lpstr>
      <vt:lpstr>Using Co-Array Fortran</vt:lpstr>
      <vt:lpstr>Programming in Co-Array Fortran</vt:lpstr>
      <vt:lpstr>Outline</vt:lpstr>
      <vt:lpstr>The Guiding Principle behind Co-Array Fortran </vt:lpstr>
      <vt:lpstr>What is Co-Array Syntax? </vt:lpstr>
      <vt:lpstr>Examples of Co-Array Declarations </vt:lpstr>
      <vt:lpstr>CAF Memory Model</vt:lpstr>
      <vt:lpstr>One to One Model</vt:lpstr>
      <vt:lpstr>MANY to One Model (OpenMP on Node)</vt:lpstr>
      <vt:lpstr>One to One Model (multiple images on Node)</vt:lpstr>
      <vt:lpstr>What Do Co-Dimensions Mean? </vt:lpstr>
      <vt:lpstr>The CAF Execution Model </vt:lpstr>
      <vt:lpstr>Co-Array Fortran Extension </vt:lpstr>
      <vt:lpstr>What Do Co-Dimensions Mean? </vt:lpstr>
      <vt:lpstr>Communication Using CAF Syntax  </vt:lpstr>
      <vt:lpstr>Irregular and Changing Data Structures</vt:lpstr>
      <vt:lpstr>Co-Array Fortran</vt:lpstr>
      <vt:lpstr>Importance of Vectorizing loop with the CAF reference</vt:lpstr>
      <vt:lpstr>Another Example</vt:lpstr>
      <vt:lpstr>Special features of Baker relating to CAF/UPC</vt:lpstr>
      <vt:lpstr>Thing to watch out for</vt:lpstr>
      <vt:lpstr>Tricks of the CAF Coder</vt:lpstr>
      <vt:lpstr>Using Derived Types</vt:lpstr>
      <vt:lpstr>Using dervived types in a MPI Library</vt:lpstr>
      <vt:lpstr>Slide 25</vt:lpstr>
      <vt:lpstr>Slide 26</vt:lpstr>
      <vt:lpstr>Pointers in Derived Types</vt:lpstr>
      <vt:lpstr>And then use them</vt:lpstr>
      <vt:lpstr>Don’t do buffering of message</vt:lpstr>
      <vt:lpstr>How to write a Global_sum using Co-arrays</vt:lpstr>
      <vt:lpstr>What the Children Do</vt:lpstr>
      <vt:lpstr>What the Master does</vt:lpstr>
      <vt:lpstr>What the Master does</vt:lpstr>
      <vt:lpstr>Taking full advantage of CAF/UPC</vt:lpstr>
      <vt:lpstr>Optimizing short-message communication with CAF/UPC</vt:lpstr>
      <vt:lpstr>Parallelize with domain decomposition, SPMD</vt:lpstr>
      <vt:lpstr>High-level structure of code </vt:lpstr>
      <vt:lpstr>High-level source code</vt:lpstr>
      <vt:lpstr>High-level source code (cont)</vt:lpstr>
      <vt:lpstr>High-level source code (cont)</vt:lpstr>
      <vt:lpstr>High-level source code (cont)</vt:lpstr>
      <vt:lpstr>High-level source code (cont)</vt:lpstr>
      <vt:lpstr>High-level source code (cont)</vt:lpstr>
      <vt:lpstr>High-level source code (cont)</vt:lpstr>
      <vt:lpstr>High-level source code (cont)</vt:lpstr>
      <vt:lpstr>High-level source code (cont)</vt:lpstr>
      <vt:lpstr>High-level source code (cont)</vt:lpstr>
      <vt:lpstr>Weak Scaling Results on X1E</vt:lpstr>
      <vt:lpstr>Conclusions</vt:lpstr>
      <vt:lpstr>References</vt:lpstr>
      <vt:lpstr>Slide 51</vt:lpstr>
    </vt:vector>
  </TitlesOfParts>
  <Company>Cray Inc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jcissell</dc:creator>
  <cp:lastModifiedBy>levesque</cp:lastModifiedBy>
  <cp:revision>54</cp:revision>
  <dcterms:created xsi:type="dcterms:W3CDTF">2009-01-15T20:55:43Z</dcterms:created>
  <dcterms:modified xsi:type="dcterms:W3CDTF">2009-09-21T12:10:21Z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0x0101001EFD0F180B38C94AB0ACD476C65F15D2</vt:lpwstr>
  </property>
</Properties>
</file>